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42" r:id="rId5"/>
    <p:sldId id="351" r:id="rId6"/>
    <p:sldId id="352" r:id="rId7"/>
    <p:sldId id="363" r:id="rId8"/>
    <p:sldId id="354" r:id="rId9"/>
    <p:sldId id="349" r:id="rId10"/>
    <p:sldId id="360" r:id="rId11"/>
    <p:sldId id="355" r:id="rId12"/>
    <p:sldId id="361" r:id="rId13"/>
    <p:sldId id="362" r:id="rId14"/>
    <p:sldId id="344" r:id="rId15"/>
    <p:sldId id="365" r:id="rId16"/>
    <p:sldId id="366" r:id="rId17"/>
    <p:sldId id="369" r:id="rId18"/>
    <p:sldId id="368" r:id="rId19"/>
    <p:sldId id="370" r:id="rId20"/>
    <p:sldId id="357" r:id="rId21"/>
    <p:sldId id="367" r:id="rId22"/>
    <p:sldId id="364" r:id="rId23"/>
    <p:sldId id="350" r:id="rId24"/>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46"/>
  </p:normalViewPr>
  <p:slideViewPr>
    <p:cSldViewPr snapToGrid="0" snapToObjects="1" showGuides="1">
      <p:cViewPr varScale="1">
        <p:scale>
          <a:sx n="79" d="100"/>
          <a:sy n="79" d="100"/>
        </p:scale>
        <p:origin x="85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0" d="100"/>
          <a:sy n="80" d="100"/>
        </p:scale>
        <p:origin x="39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a:p>
        </p:txBody>
      </p:sp>
      <p:sp>
        <p:nvSpPr>
          <p:cNvPr id="3" name="Data — symbol zastępczy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1E8EB9F0-A201-434B-A612-C5CB9FA5C72A}" type="datetime1">
              <a:rPr lang="pl-PL" smtClean="0"/>
              <a:t>23.10.2024</a:t>
            </a:fld>
            <a:endParaRPr lang="pl-PL" dirty="0"/>
          </a:p>
        </p:txBody>
      </p:sp>
      <p:sp>
        <p:nvSpPr>
          <p:cNvPr id="4" name="Stopka — symbol zastępczy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a:p>
        </p:txBody>
      </p:sp>
      <p:sp>
        <p:nvSpPr>
          <p:cNvPr id="5" name="Numer slajdu — symbol zastępczy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463FF618-F07E-477B-AA5D-612E7A56D407}" type="slidenum">
              <a:rPr lang="pl-PL" smtClean="0"/>
              <a:t>‹#›</a:t>
            </a:fld>
            <a:endParaRPr lang="pl-PL"/>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fld id="{9AC7E5A4-1191-422F-9FF9-A756E22D80B4}" type="datetime1">
              <a:rPr lang="pl-PL" smtClean="0"/>
              <a:pPr/>
              <a:t>23.10.2024</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DEF75CB5-5666-5049-9AE0-38EFD385C21E}" type="slidenum">
              <a:rPr lang="pl-PL" smtClean="0"/>
              <a:t>‹#›</a:t>
            </a:fld>
            <a:endParaRPr lang="pl-PL"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a:t>
            </a:fld>
            <a:endParaRPr lang="pl-PL" dirty="0"/>
          </a:p>
        </p:txBody>
      </p:sp>
    </p:spTree>
    <p:extLst>
      <p:ext uri="{BB962C8B-B14F-4D97-AF65-F5344CB8AC3E}">
        <p14:creationId xmlns:p14="http://schemas.microsoft.com/office/powerpoint/2010/main" val="369529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24091-5340-3905-EA58-8C5E15F27DD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55DD3D8-CA6F-8F09-DEA2-8A6AD791D737}"/>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516BCAA-4CAA-0596-C1EE-F8746839848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6F864F54-6303-B014-E040-34B83F41E59D}"/>
              </a:ext>
            </a:extLst>
          </p:cNvPr>
          <p:cNvSpPr>
            <a:spLocks noGrp="1"/>
          </p:cNvSpPr>
          <p:nvPr>
            <p:ph type="sldNum" sz="quarter" idx="5"/>
          </p:nvPr>
        </p:nvSpPr>
        <p:spPr/>
        <p:txBody>
          <a:bodyPr/>
          <a:lstStyle/>
          <a:p>
            <a:pPr rtl="0"/>
            <a:fld id="{DEF75CB5-5666-5049-9AE0-38EFD385C21E}" type="slidenum">
              <a:rPr lang="pl-PL" smtClean="0"/>
              <a:t>10</a:t>
            </a:fld>
            <a:endParaRPr lang="pl-PL" dirty="0"/>
          </a:p>
        </p:txBody>
      </p:sp>
    </p:spTree>
    <p:extLst>
      <p:ext uri="{BB962C8B-B14F-4D97-AF65-F5344CB8AC3E}">
        <p14:creationId xmlns:p14="http://schemas.microsoft.com/office/powerpoint/2010/main" val="266295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11</a:t>
            </a:fld>
            <a:endParaRPr lang="pl-PL" dirty="0"/>
          </a:p>
        </p:txBody>
      </p:sp>
    </p:spTree>
    <p:extLst>
      <p:ext uri="{BB962C8B-B14F-4D97-AF65-F5344CB8AC3E}">
        <p14:creationId xmlns:p14="http://schemas.microsoft.com/office/powerpoint/2010/main" val="106766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0804-27C0-F98A-D6D1-26D59CE7FF7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AC33737-5582-B03C-655B-7B2A2E27DBC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8E0BA6F1-9B78-A3C8-6BE0-733D3CA86A57}"/>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1AD43F3E-9C88-F31F-1BC1-9DFD47D8386A}"/>
              </a:ext>
            </a:extLst>
          </p:cNvPr>
          <p:cNvSpPr>
            <a:spLocks noGrp="1"/>
          </p:cNvSpPr>
          <p:nvPr>
            <p:ph type="sldNum" sz="quarter" idx="5"/>
          </p:nvPr>
        </p:nvSpPr>
        <p:spPr/>
        <p:txBody>
          <a:bodyPr/>
          <a:lstStyle/>
          <a:p>
            <a:pPr rtl="0"/>
            <a:fld id="{DEF75CB5-5666-5049-9AE0-38EFD385C21E}" type="slidenum">
              <a:rPr lang="pl-PL" smtClean="0"/>
              <a:t>12</a:t>
            </a:fld>
            <a:endParaRPr lang="pl-PL" dirty="0"/>
          </a:p>
        </p:txBody>
      </p:sp>
    </p:spTree>
    <p:extLst>
      <p:ext uri="{BB962C8B-B14F-4D97-AF65-F5344CB8AC3E}">
        <p14:creationId xmlns:p14="http://schemas.microsoft.com/office/powerpoint/2010/main" val="312398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E9A19-8DA6-CFA4-121E-B894917E127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15D2093A-9573-2AA0-7284-1CC7F3CD024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2CD5244-5A04-A014-40F5-A4DE0267E7C9}"/>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5B9065E-9DF1-A17A-EA99-60305A94A996}"/>
              </a:ext>
            </a:extLst>
          </p:cNvPr>
          <p:cNvSpPr>
            <a:spLocks noGrp="1"/>
          </p:cNvSpPr>
          <p:nvPr>
            <p:ph type="sldNum" sz="quarter" idx="5"/>
          </p:nvPr>
        </p:nvSpPr>
        <p:spPr/>
        <p:txBody>
          <a:bodyPr/>
          <a:lstStyle/>
          <a:p>
            <a:pPr rtl="0"/>
            <a:fld id="{DEF75CB5-5666-5049-9AE0-38EFD385C21E}" type="slidenum">
              <a:rPr lang="pl-PL" smtClean="0"/>
              <a:t>13</a:t>
            </a:fld>
            <a:endParaRPr lang="pl-PL" dirty="0"/>
          </a:p>
        </p:txBody>
      </p:sp>
    </p:spTree>
    <p:extLst>
      <p:ext uri="{BB962C8B-B14F-4D97-AF65-F5344CB8AC3E}">
        <p14:creationId xmlns:p14="http://schemas.microsoft.com/office/powerpoint/2010/main" val="375679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716B-1D27-D901-2DB7-98F94303029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3F29F61-F530-013B-F264-4D474FF2701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1274FBC-06B4-2872-9B44-2DE32150E2DE}"/>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BD5AD00-C5BD-9FDD-7457-117880930CC4}"/>
              </a:ext>
            </a:extLst>
          </p:cNvPr>
          <p:cNvSpPr>
            <a:spLocks noGrp="1"/>
          </p:cNvSpPr>
          <p:nvPr>
            <p:ph type="sldNum" sz="quarter" idx="5"/>
          </p:nvPr>
        </p:nvSpPr>
        <p:spPr/>
        <p:txBody>
          <a:bodyPr/>
          <a:lstStyle/>
          <a:p>
            <a:pPr rtl="0"/>
            <a:fld id="{DEF75CB5-5666-5049-9AE0-38EFD385C21E}" type="slidenum">
              <a:rPr lang="pl-PL" smtClean="0"/>
              <a:t>14</a:t>
            </a:fld>
            <a:endParaRPr lang="pl-PL" dirty="0"/>
          </a:p>
        </p:txBody>
      </p:sp>
    </p:spTree>
    <p:extLst>
      <p:ext uri="{BB962C8B-B14F-4D97-AF65-F5344CB8AC3E}">
        <p14:creationId xmlns:p14="http://schemas.microsoft.com/office/powerpoint/2010/main" val="375570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96070-D565-21D9-305D-C3C634CF20A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4EAFEEE-DECB-296E-F7DF-6E6E3C31ED4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8B410CE-7EC8-FC10-A4BD-8FB0101D2D0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2C8EA90E-D462-D233-118B-45756895082A}"/>
              </a:ext>
            </a:extLst>
          </p:cNvPr>
          <p:cNvSpPr>
            <a:spLocks noGrp="1"/>
          </p:cNvSpPr>
          <p:nvPr>
            <p:ph type="sldNum" sz="quarter" idx="5"/>
          </p:nvPr>
        </p:nvSpPr>
        <p:spPr/>
        <p:txBody>
          <a:bodyPr/>
          <a:lstStyle/>
          <a:p>
            <a:pPr rtl="0"/>
            <a:fld id="{DEF75CB5-5666-5049-9AE0-38EFD385C21E}" type="slidenum">
              <a:rPr lang="pl-PL" smtClean="0"/>
              <a:t>15</a:t>
            </a:fld>
            <a:endParaRPr lang="pl-PL" dirty="0"/>
          </a:p>
        </p:txBody>
      </p:sp>
    </p:spTree>
    <p:extLst>
      <p:ext uri="{BB962C8B-B14F-4D97-AF65-F5344CB8AC3E}">
        <p14:creationId xmlns:p14="http://schemas.microsoft.com/office/powerpoint/2010/main" val="8578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DF616-CFF5-A1F0-9C9C-22936E4A7B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4A5DF52-C733-18AE-6255-07240F9B8A8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EF92E40-2E7B-46B1-2D58-9F4B74576E5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A44AF5D-E295-9A07-0B7C-835E96B54BBB}"/>
              </a:ext>
            </a:extLst>
          </p:cNvPr>
          <p:cNvSpPr>
            <a:spLocks noGrp="1"/>
          </p:cNvSpPr>
          <p:nvPr>
            <p:ph type="sldNum" sz="quarter" idx="5"/>
          </p:nvPr>
        </p:nvSpPr>
        <p:spPr/>
        <p:txBody>
          <a:bodyPr/>
          <a:lstStyle/>
          <a:p>
            <a:pPr rtl="0"/>
            <a:fld id="{DEF75CB5-5666-5049-9AE0-38EFD385C21E}" type="slidenum">
              <a:rPr lang="pl-PL" smtClean="0"/>
              <a:t>16</a:t>
            </a:fld>
            <a:endParaRPr lang="pl-PL" dirty="0"/>
          </a:p>
        </p:txBody>
      </p:sp>
    </p:spTree>
    <p:extLst>
      <p:ext uri="{BB962C8B-B14F-4D97-AF65-F5344CB8AC3E}">
        <p14:creationId xmlns:p14="http://schemas.microsoft.com/office/powerpoint/2010/main" val="9088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0E44-4FAC-E92B-A211-FF964E09D75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E7A9D7D-C4CB-D299-AF87-73ADCC777CDE}"/>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0B1693A-25DC-2491-602E-69E20141C4E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5357127-124E-0F7D-F01E-9550C2C4470E}"/>
              </a:ext>
            </a:extLst>
          </p:cNvPr>
          <p:cNvSpPr>
            <a:spLocks noGrp="1"/>
          </p:cNvSpPr>
          <p:nvPr>
            <p:ph type="sldNum" sz="quarter" idx="5"/>
          </p:nvPr>
        </p:nvSpPr>
        <p:spPr/>
        <p:txBody>
          <a:bodyPr/>
          <a:lstStyle/>
          <a:p>
            <a:pPr rtl="0"/>
            <a:fld id="{DEF75CB5-5666-5049-9AE0-38EFD385C21E}" type="slidenum">
              <a:rPr lang="pl-PL" smtClean="0"/>
              <a:t>17</a:t>
            </a:fld>
            <a:endParaRPr lang="pl-PL" dirty="0"/>
          </a:p>
        </p:txBody>
      </p:sp>
    </p:spTree>
    <p:extLst>
      <p:ext uri="{BB962C8B-B14F-4D97-AF65-F5344CB8AC3E}">
        <p14:creationId xmlns:p14="http://schemas.microsoft.com/office/powerpoint/2010/main" val="28585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1417-D80E-5A23-42A3-DCF327D2E87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1397132-472B-BF9E-D105-BD5175CB7DC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0220473-C89C-CEB8-68EF-B6AB39D24C2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4467B-116B-7CAC-A1D0-ADFF4D2D0F0C}"/>
              </a:ext>
            </a:extLst>
          </p:cNvPr>
          <p:cNvSpPr>
            <a:spLocks noGrp="1"/>
          </p:cNvSpPr>
          <p:nvPr>
            <p:ph type="sldNum" sz="quarter" idx="5"/>
          </p:nvPr>
        </p:nvSpPr>
        <p:spPr/>
        <p:txBody>
          <a:bodyPr/>
          <a:lstStyle/>
          <a:p>
            <a:pPr rtl="0"/>
            <a:fld id="{DEF75CB5-5666-5049-9AE0-38EFD385C21E}" type="slidenum">
              <a:rPr lang="pl-PL" smtClean="0"/>
              <a:t>19</a:t>
            </a:fld>
            <a:endParaRPr lang="pl-PL" dirty="0"/>
          </a:p>
        </p:txBody>
      </p:sp>
    </p:spTree>
    <p:extLst>
      <p:ext uri="{BB962C8B-B14F-4D97-AF65-F5344CB8AC3E}">
        <p14:creationId xmlns:p14="http://schemas.microsoft.com/office/powerpoint/2010/main" val="327859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20</a:t>
            </a:fld>
            <a:endParaRPr lang="pl-PL" dirty="0"/>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2</a:t>
            </a:fld>
            <a:endParaRPr lang="pl-PL" dirty="0"/>
          </a:p>
        </p:txBody>
      </p:sp>
    </p:spTree>
    <p:extLst>
      <p:ext uri="{BB962C8B-B14F-4D97-AF65-F5344CB8AC3E}">
        <p14:creationId xmlns:p14="http://schemas.microsoft.com/office/powerpoint/2010/main" val="360601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3</a:t>
            </a:fld>
            <a:endParaRPr lang="pl-PL" dirty="0"/>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14E7-EB29-0542-5CBE-A789C80A8B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CE9957A-C624-2233-4EF9-AD60C0DDC7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7F72FD2-0595-F828-7F80-4E06E345AC9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6D44F9C-BBFF-0E78-8DA1-B25D661859F1}"/>
              </a:ext>
            </a:extLst>
          </p:cNvPr>
          <p:cNvSpPr>
            <a:spLocks noGrp="1"/>
          </p:cNvSpPr>
          <p:nvPr>
            <p:ph type="sldNum" sz="quarter" idx="5"/>
          </p:nvPr>
        </p:nvSpPr>
        <p:spPr/>
        <p:txBody>
          <a:bodyPr/>
          <a:lstStyle/>
          <a:p>
            <a:pPr rtl="0"/>
            <a:fld id="{DEF75CB5-5666-5049-9AE0-38EFD385C21E}" type="slidenum">
              <a:rPr lang="pl-PL" smtClean="0"/>
              <a:t>4</a:t>
            </a:fld>
            <a:endParaRPr lang="pl-PL" dirty="0"/>
          </a:p>
        </p:txBody>
      </p:sp>
    </p:spTree>
    <p:extLst>
      <p:ext uri="{BB962C8B-B14F-4D97-AF65-F5344CB8AC3E}">
        <p14:creationId xmlns:p14="http://schemas.microsoft.com/office/powerpoint/2010/main" val="222821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F0EB8-D0B8-46FC-6D6A-0B17F818795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25F62D9F-A239-64D3-D99E-0F72A883CF9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375225E-6769-432F-5182-22806FE1B33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01E75E-1818-8A05-69A9-254FD4BD4CC7}"/>
              </a:ext>
            </a:extLst>
          </p:cNvPr>
          <p:cNvSpPr>
            <a:spLocks noGrp="1"/>
          </p:cNvSpPr>
          <p:nvPr>
            <p:ph type="sldNum" sz="quarter" idx="5"/>
          </p:nvPr>
        </p:nvSpPr>
        <p:spPr/>
        <p:txBody>
          <a:bodyPr/>
          <a:lstStyle/>
          <a:p>
            <a:pPr rtl="0"/>
            <a:fld id="{DEF75CB5-5666-5049-9AE0-38EFD385C21E}" type="slidenum">
              <a:rPr lang="pl-PL" smtClean="0"/>
              <a:t>5</a:t>
            </a:fld>
            <a:endParaRPr lang="pl-PL" dirty="0"/>
          </a:p>
        </p:txBody>
      </p:sp>
    </p:spTree>
    <p:extLst>
      <p:ext uri="{BB962C8B-B14F-4D97-AF65-F5344CB8AC3E}">
        <p14:creationId xmlns:p14="http://schemas.microsoft.com/office/powerpoint/2010/main" val="84311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6</a:t>
            </a:fld>
            <a:endParaRPr lang="pl-PL" dirty="0"/>
          </a:p>
        </p:txBody>
      </p:sp>
    </p:spTree>
    <p:extLst>
      <p:ext uri="{BB962C8B-B14F-4D97-AF65-F5344CB8AC3E}">
        <p14:creationId xmlns:p14="http://schemas.microsoft.com/office/powerpoint/2010/main" val="203678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BE1D5-0F9E-FF09-0D70-398138F5106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800F22A-6F64-C30B-8A7A-207F13B696F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527BD46-B7BA-32B1-5F7F-275546070200}"/>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7303BF2-9B3A-9A78-F557-B570EE5E6B55}"/>
              </a:ext>
            </a:extLst>
          </p:cNvPr>
          <p:cNvSpPr>
            <a:spLocks noGrp="1"/>
          </p:cNvSpPr>
          <p:nvPr>
            <p:ph type="sldNum" sz="quarter" idx="5"/>
          </p:nvPr>
        </p:nvSpPr>
        <p:spPr/>
        <p:txBody>
          <a:bodyPr/>
          <a:lstStyle/>
          <a:p>
            <a:pPr rtl="0"/>
            <a:fld id="{DEF75CB5-5666-5049-9AE0-38EFD385C21E}" type="slidenum">
              <a:rPr lang="pl-PL" smtClean="0"/>
              <a:t>7</a:t>
            </a:fld>
            <a:endParaRPr lang="pl-PL" dirty="0"/>
          </a:p>
        </p:txBody>
      </p:sp>
    </p:spTree>
    <p:extLst>
      <p:ext uri="{BB962C8B-B14F-4D97-AF65-F5344CB8AC3E}">
        <p14:creationId xmlns:p14="http://schemas.microsoft.com/office/powerpoint/2010/main" val="320122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6E14-6368-13F2-84E9-AC02D917697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82F1A4C-B5F7-9C28-6347-113F93A97A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D13C8B7-3ECC-8242-EBE3-F93F6E2DEA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A1A8790-EF29-E4AC-79C2-29E1C25B888D}"/>
              </a:ext>
            </a:extLst>
          </p:cNvPr>
          <p:cNvSpPr>
            <a:spLocks noGrp="1"/>
          </p:cNvSpPr>
          <p:nvPr>
            <p:ph type="sldNum" sz="quarter" idx="5"/>
          </p:nvPr>
        </p:nvSpPr>
        <p:spPr/>
        <p:txBody>
          <a:bodyPr/>
          <a:lstStyle/>
          <a:p>
            <a:pPr rtl="0"/>
            <a:fld id="{DEF75CB5-5666-5049-9AE0-38EFD385C21E}" type="slidenum">
              <a:rPr lang="pl-PL" smtClean="0"/>
              <a:t>8</a:t>
            </a:fld>
            <a:endParaRPr lang="pl-PL" dirty="0"/>
          </a:p>
        </p:txBody>
      </p:sp>
    </p:spTree>
    <p:extLst>
      <p:ext uri="{BB962C8B-B14F-4D97-AF65-F5344CB8AC3E}">
        <p14:creationId xmlns:p14="http://schemas.microsoft.com/office/powerpoint/2010/main" val="36597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8C7C2-A16C-3BB5-AA99-4A2696D525A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B74ED88-92E0-1181-283B-41C9B1BA8CC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9375A283-8F7B-2326-CC02-BDA1A16042B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AD97E60-C0D3-F068-1E91-084D3DF057F7}"/>
              </a:ext>
            </a:extLst>
          </p:cNvPr>
          <p:cNvSpPr>
            <a:spLocks noGrp="1"/>
          </p:cNvSpPr>
          <p:nvPr>
            <p:ph type="sldNum" sz="quarter" idx="5"/>
          </p:nvPr>
        </p:nvSpPr>
        <p:spPr/>
        <p:txBody>
          <a:bodyPr/>
          <a:lstStyle/>
          <a:p>
            <a:pPr rtl="0"/>
            <a:fld id="{DEF75CB5-5666-5049-9AE0-38EFD385C21E}" type="slidenum">
              <a:rPr lang="pl-PL" smtClean="0"/>
              <a:t>9</a:t>
            </a:fld>
            <a:endParaRPr lang="pl-PL" dirty="0"/>
          </a:p>
        </p:txBody>
      </p:sp>
    </p:spTree>
    <p:extLst>
      <p:ext uri="{BB962C8B-B14F-4D97-AF65-F5344CB8AC3E}">
        <p14:creationId xmlns:p14="http://schemas.microsoft.com/office/powerpoint/2010/main" val="36900513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ład niestandardow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Zawartość — symbol zastępczy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Zawartość — symbol zastępczy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ytuł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pl-PL" sz="6000" kern="1200" spc="2200" baseline="0">
                <a:solidFill>
                  <a:schemeClr val="accent5"/>
                </a:solidFill>
              </a:defRPr>
            </a:lvl1pPr>
          </a:lstStyle>
          <a:p>
            <a:pPr rtl="0"/>
            <a:r>
              <a:rPr lang="pl-PL"/>
              <a:t>Kliknij, aby edytować tytuł</a:t>
            </a:r>
          </a:p>
        </p:txBody>
      </p:sp>
      <p:sp>
        <p:nvSpPr>
          <p:cNvPr id="12" name="Podtytuł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pl-PL" sz="4000" b="0" i="0" spc="1800" baseline="0">
                <a:solidFill>
                  <a:schemeClr val="bg1"/>
                </a:solidFill>
                <a:latin typeface="Biome Light" panose="020B0303030204020804" pitchFamily="34" charset="0"/>
                <a:cs typeface="Calibri Light" panose="020B0303030204020804" pitchFamily="34" charset="0"/>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podtytuł</a:t>
            </a:r>
          </a:p>
        </p:txBody>
      </p:sp>
      <p:sp>
        <p:nvSpPr>
          <p:cNvPr id="8" name="Tekst — symbol zastępczy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pl-PL" sz="2000" b="0" i="0" spc="300">
                <a:solidFill>
                  <a:schemeClr val="bg1"/>
                </a:solidFill>
                <a:latin typeface="+mn-lt"/>
                <a:cs typeface="Arial" panose="020B0604020202020204" pitchFamily="34" charset="0"/>
              </a:defRPr>
            </a:lvl1pPr>
          </a:lstStyle>
          <a:p>
            <a:pPr lvl="0" rtl="0"/>
            <a:r>
              <a:rPr lang="pl-PL"/>
              <a:t>Kliknij, aby edytować styl wzorca tekstu</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Prostokąt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pl-PL"/>
            </a:defPPr>
          </a:lstStyle>
          <a:p>
            <a:pPr rtl="0"/>
            <a:r>
              <a:rPr lang="pl-PL"/>
              <a:t>Kliknij, aby edytować styl tytułu</a:t>
            </a:r>
          </a:p>
        </p:txBody>
      </p:sp>
      <p:sp>
        <p:nvSpPr>
          <p:cNvPr id="13" name="Ow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4" name="Ow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1" name="Tekst — symbol zastępczy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pl-PL" sz="2000"/>
            </a:lvl1pPr>
          </a:lstStyle>
          <a:p>
            <a:pPr lvl="0" rtl="0"/>
            <a:r>
              <a:rPr lang="pl-PL"/>
              <a:t>Kliknij, aby edytować style wzorca tekstu</a:t>
            </a:r>
          </a:p>
        </p:txBody>
      </p:sp>
      <p:sp>
        <p:nvSpPr>
          <p:cNvPr id="18" name="Tekst — symbol zastępczy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pl-PL"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endParaRPr lang="pl-PL" dirty="0">
              <a:solidFill>
                <a:schemeClr val="bg1"/>
              </a:solidFill>
            </a:endParaRPr>
          </a:p>
          <a:p>
            <a:pPr rtl="0"/>
            <a:endParaRPr lang="pl-PL" dirty="0">
              <a:solidFill>
                <a:schemeClr val="bg1"/>
              </a:solidFill>
            </a:endParaRPr>
          </a:p>
          <a:p>
            <a:pPr rtl="0"/>
            <a:endParaRPr lang="pl-PL" dirty="0">
              <a:solidFill>
                <a:schemeClr val="bg1"/>
              </a:solidFill>
            </a:endParaRPr>
          </a:p>
        </p:txBody>
      </p:sp>
      <p:cxnSp>
        <p:nvCxnSpPr>
          <p:cNvPr id="15" name="Łącznik prosty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Stopka — symbol zastępczy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9" name="Numer slajdu — symbol zastępczy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Obraz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Prostokąt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pl-PL" spc="0"/>
            </a:lvl1pPr>
          </a:lstStyle>
          <a:p>
            <a:pPr rtl="0"/>
            <a:r>
              <a:rPr lang="pl-PL"/>
              <a:t>Kliknij, aby edytować styl</a:t>
            </a:r>
          </a:p>
        </p:txBody>
      </p:sp>
      <p:sp>
        <p:nvSpPr>
          <p:cNvPr id="25" name="Tekst — symbol zastępczy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pl-PL" sz="1600">
                <a:solidFill>
                  <a:schemeClr val="bg1"/>
                </a:solidFill>
                <a:latin typeface="+mn-lt"/>
                <a:cs typeface="Arial" panose="020B0604020202020204" pitchFamily="34" charset="0"/>
              </a:defRPr>
            </a:lvl1pPr>
          </a:lstStyle>
          <a:p>
            <a:pPr rtl="0"/>
            <a:r>
              <a:rPr lang="pl-PL">
                <a:solidFill>
                  <a:schemeClr val="bg1"/>
                </a:solidFill>
              </a:rPr>
              <a:t>Kliknij, aby edytować styl wzorca tekstu</a:t>
            </a:r>
          </a:p>
        </p:txBody>
      </p:sp>
      <p:cxnSp>
        <p:nvCxnSpPr>
          <p:cNvPr id="12" name="Łącznik prosty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kst — symbol zastępczy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pl-PL" sz="2000"/>
            </a:lvl1pPr>
          </a:lstStyle>
          <a:p>
            <a:pPr lvl="0" rtl="0"/>
            <a:r>
              <a:rPr lang="pl-PL"/>
              <a:t>Kliknij, aby edytować style wzorca tekstu</a:t>
            </a:r>
          </a:p>
        </p:txBody>
      </p:sp>
      <p:sp>
        <p:nvSpPr>
          <p:cNvPr id="19" name="Tekst — symbol zastępczy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1" name="Tekst — symbol zastępczy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2" name="Stopka — symbol zastępczy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3" name="Numer slajdu — symbol zastępczy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4" name="Grafika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Grafika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6" name="Grafika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Obraz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Prostokąt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pl-PL" spc="0"/>
            </a:lvl1pPr>
          </a:lstStyle>
          <a:p>
            <a:pPr rtl="0"/>
            <a:r>
              <a:rPr lang="pl-PL"/>
              <a:t>Kliknij, aby edytować styl</a:t>
            </a:r>
          </a:p>
        </p:txBody>
      </p:sp>
      <p:sp>
        <p:nvSpPr>
          <p:cNvPr id="38" name="Tekst — symbol zastępczy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pl-PL" sz="2000" spc="300"/>
            </a:lvl1pPr>
          </a:lstStyle>
          <a:p>
            <a:pPr lvl="0" rtl="0"/>
            <a:r>
              <a:rPr lang="pl-PL"/>
              <a:t>Kliknij, aby edytować tekst</a:t>
            </a:r>
          </a:p>
        </p:txBody>
      </p:sp>
      <p:sp>
        <p:nvSpPr>
          <p:cNvPr id="40" name="Tekst — symbol zastępczy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pl-PL" sz="2000" spc="300"/>
            </a:lvl1pPr>
          </a:lstStyle>
          <a:p>
            <a:pPr lvl="0" rtl="0"/>
            <a:r>
              <a:rPr lang="pl-PL"/>
              <a:t>Kliknij, aby edytować tekst</a:t>
            </a:r>
          </a:p>
        </p:txBody>
      </p:sp>
      <p:sp>
        <p:nvSpPr>
          <p:cNvPr id="5" name="Zawartość — symbol zastępczy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19" name="Zawartość — symbol zastępczy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41" name="Grafika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2" name="Grafika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4" name="Grafika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4" name="Zawartość — symbol zastępczy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8" name="Zawartość — symbol zastępczy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pl-PL"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pl-PL" b="0" i="0">
                <a:solidFill>
                  <a:srgbClr val="201F1E"/>
                </a:solidFill>
                <a:effectLst/>
                <a:latin typeface="Calibri" panose="020F0502020204030204" pitchFamily="34" charset="0"/>
              </a:rPr>
              <a:t>Kliknij, aby wstawić obraz lub grafikę tutaj</a:t>
            </a:r>
            <a:endParaRPr lang="pl-PL" b="0" i="0" dirty="0">
              <a:solidFill>
                <a:srgbClr val="000000"/>
              </a:solidFill>
              <a:effectLst/>
              <a:latin typeface="Segoe UI" panose="020B0502040204020203" pitchFamily="34" charset="0"/>
            </a:endParaRP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Układ niestandardowy">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Prostokąt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pl-PL" spc="0"/>
            </a:lvl1pPr>
          </a:lstStyle>
          <a:p>
            <a:pPr rtl="0"/>
            <a:r>
              <a:rPr lang="pl-PL"/>
              <a:t>Kliknij, aby edytować styl</a:t>
            </a:r>
          </a:p>
        </p:txBody>
      </p:sp>
      <p:sp>
        <p:nvSpPr>
          <p:cNvPr id="26" name="Zawartość — symbol zastępczy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3" name="Zawartość — symbol zastępczy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7" name="Zawartość — symbol zastępczy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4" name="Tekst — symbol zastępczy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pl-PL" sz="1600">
                <a:solidFill>
                  <a:schemeClr val="bg1"/>
                </a:solidFill>
                <a:latin typeface="Arial Nova" panose="020B0504020202020204" pitchFamily="34" charset="0"/>
              </a:defRPr>
            </a:lvl1pPr>
          </a:lstStyle>
          <a:p>
            <a:pPr rtl="0"/>
            <a:r>
              <a:rPr lang="pl-PL">
                <a:solidFill>
                  <a:schemeClr val="bg1"/>
                </a:solidFill>
              </a:rPr>
              <a:t>Kliknij, aby edytować styl wzorca tekstu</a:t>
            </a:r>
          </a:p>
        </p:txBody>
      </p:sp>
      <p:sp>
        <p:nvSpPr>
          <p:cNvPr id="24" name="Grafika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pl-PL"/>
            </a:defPPr>
          </a:lstStyle>
          <a:p>
            <a:pPr rtl="0"/>
            <a:endParaRPr lang="pl-PL" dirty="0"/>
          </a:p>
        </p:txBody>
      </p:sp>
      <p:sp>
        <p:nvSpPr>
          <p:cNvPr id="25" name="Ow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3" name="Stopka — symbol zastępczy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5" name="Numer slajdu — symbol zastępczy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Układ niestandardowy">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Obraz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Prostokąt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21" name="Zawartość — symbol zastępczy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Obraz — symbol zastępczy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pl-PL" sz="1800">
                <a:solidFill>
                  <a:schemeClr val="tx1"/>
                </a:solidFill>
              </a:defRPr>
            </a:lvl1pPr>
          </a:lstStyle>
          <a:p>
            <a:pPr rtl="0"/>
            <a:r>
              <a:rPr lang="pl-PL"/>
              <a:t>Kliknij ikonę, aby dodać obraz</a:t>
            </a:r>
            <a:endParaRPr lang="pl-PL" dirty="0"/>
          </a:p>
        </p:txBody>
      </p:sp>
      <p:sp>
        <p:nvSpPr>
          <p:cNvPr id="7" name="Grafika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9" name="Grafika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4" name="Stopka — symbol zastępczy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0" name="Numer slajdu — symbol zastępczy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7" name="Grafika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Prostokąt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cxnSp>
        <p:nvCxnSpPr>
          <p:cNvPr id="19" name="Łącznik prosty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w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pl-PL"/>
            </a:defPPr>
          </a:lstStyle>
          <a:p>
            <a:pPr rtl="0"/>
            <a:r>
              <a:rPr lang="pl-PL"/>
              <a:t>Kliknij, aby edytować tytuł</a:t>
            </a:r>
          </a:p>
        </p:txBody>
      </p:sp>
      <p:sp>
        <p:nvSpPr>
          <p:cNvPr id="28" name="Tekst — symbol zastępczy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pl-PL" sz="1600">
                <a:solidFill>
                  <a:schemeClr val="bg1"/>
                </a:solidFill>
                <a:latin typeface="+mn-lt"/>
              </a:defRPr>
            </a:lvl1pPr>
          </a:lstStyle>
          <a:p>
            <a:pPr lvl="0" rtl="0"/>
            <a:r>
              <a:rPr lang="pl-PL"/>
              <a:t>Kliknij, aby edytować style wzorca tekstu</a:t>
            </a:r>
          </a:p>
        </p:txBody>
      </p:sp>
      <p:sp>
        <p:nvSpPr>
          <p:cNvPr id="16" name="Stopka — symbol zastępczy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7" name="Numer slajdu — symbol zastępczy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l-PL"/>
            </a:defPPr>
          </a:lstStyle>
          <a:p>
            <a:pPr rtl="0"/>
            <a:r>
              <a:rPr lang="pl-PL"/>
              <a:t>Kliknij, aby edytować styl wzorca tytułu</a:t>
            </a:r>
          </a:p>
        </p:txBody>
      </p:sp>
      <p:sp>
        <p:nvSpPr>
          <p:cNvPr id="3" name="Tekst — symbol zastępczy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pl-PL" sz="1200">
                <a:solidFill>
                  <a:schemeClr val="bg1"/>
                </a:solidFill>
                <a:latin typeface="+mj-lt"/>
                <a:cs typeface="Biome" panose="020B0503030204020804" pitchFamily="34" charset="0"/>
              </a:defRPr>
            </a:lvl1pPr>
          </a:lstStyle>
          <a:p>
            <a:pPr rtl="0"/>
            <a:endParaRPr lang="pl-PL" dirty="0"/>
          </a:p>
        </p:txBody>
      </p:sp>
      <p:sp>
        <p:nvSpPr>
          <p:cNvPr id="5" name="Stopka — symbol zastępczy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pl-PL" sz="1200">
                <a:solidFill>
                  <a:schemeClr val="bg1"/>
                </a:solidFill>
                <a:latin typeface="+mj-lt"/>
                <a:cs typeface="Biome" panose="020B0503030204020804" pitchFamily="34" charset="0"/>
              </a:defRPr>
            </a:lvl1pPr>
          </a:lstStyle>
          <a:p>
            <a:pPr rtl="0"/>
            <a:r>
              <a:rPr lang="pl-PL"/>
              <a:t>Wyniki naukowe</a:t>
            </a:r>
          </a:p>
        </p:txBody>
      </p:sp>
      <p:sp>
        <p:nvSpPr>
          <p:cNvPr id="6" name="Numer slajdu — symbol zastępczy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pl-PL" sz="1200">
                <a:solidFill>
                  <a:schemeClr val="bg1"/>
                </a:solidFill>
                <a:latin typeface="+mj-lt"/>
                <a:cs typeface="Biome" panose="020B0503030204020804" pitchFamily="34" charset="0"/>
              </a:defRPr>
            </a:lvl1pPr>
          </a:lstStyle>
          <a:p>
            <a:pPr rtl="0"/>
            <a:fld id="{FE024F78-56A6-7740-B68D-8D4D026EDF3F}" type="slidenum">
              <a:rPr lang="pl-PL" smtClean="0"/>
              <a:pPr/>
              <a:t>‹#›</a:t>
            </a:fld>
            <a:endParaRPr lang="pl-PL"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pl-PL"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pl-PL"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www.ibm.com/topics/k-means-clustering" TargetMode="External"/><Relationship Id="rId3" Type="http://schemas.openxmlformats.org/officeDocument/2006/relationships/hyperlink" Target="https://informatica.cv.uma.es/pluginfile.php/633287/mod_resource/content/1/A2-The%20Transcriptional%20Program%20of%20Sporulation%20in%20Budding%20Yeast.pdf" TargetMode="External"/><Relationship Id="rId7" Type="http://schemas.openxmlformats.org/officeDocument/2006/relationships/hyperlink" Target="https://en.wikipedia.or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informatica.cv.uma.es/pluginfile.php/633291/mod_resource/content/0/A5-Bandyopadhyay-BIO2007.pdf" TargetMode="External"/><Relationship Id="rId5" Type="http://schemas.openxmlformats.org/officeDocument/2006/relationships/hyperlink" Target="https://informatica.cv.uma.es/pluginfile.php/633289/mod_resource/content/0/A4-abstract-yeast-reproduction.pdf" TargetMode="External"/><Relationship Id="rId4" Type="http://schemas.openxmlformats.org/officeDocument/2006/relationships/hyperlink" Target="https://informatica.cv.uma.es/pluginfile.php/633290/mod_resource/content/0/A3-Bioinformatics-2002-Tomida-1073-83.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uhiHofi/Aprendizaje-Computacional"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pl-PL"/>
            </a:defPPr>
          </a:lstStyle>
          <a:p>
            <a:pPr rtl="0"/>
            <a:r>
              <a:rPr lang="en-US" dirty="0"/>
              <a:t>Clustering</a:t>
            </a:r>
            <a:endParaRPr lang="pl-PL" dirty="0"/>
          </a:p>
        </p:txBody>
      </p:sp>
      <p:sp>
        <p:nvSpPr>
          <p:cNvPr id="4" name="Podtytuł 3">
            <a:extLst>
              <a:ext uri="{FF2B5EF4-FFF2-40B4-BE49-F238E27FC236}">
                <a16:creationId xmlns:a16="http://schemas.microsoft.com/office/drawing/2014/main" id="{2981AB9E-AF0F-CAD0-2DD2-D640FB871E66}"/>
              </a:ext>
            </a:extLst>
          </p:cNvPr>
          <p:cNvSpPr>
            <a:spLocks noGrp="1"/>
          </p:cNvSpPr>
          <p:nvPr>
            <p:ph type="subTitle" idx="1"/>
          </p:nvPr>
        </p:nvSpPr>
        <p:spPr>
          <a:xfrm>
            <a:off x="3" y="3558868"/>
            <a:ext cx="12191997" cy="1323440"/>
          </a:xfrm>
        </p:spPr>
        <p:txBody>
          <a:bodyPr rtlCol="0"/>
          <a:lstStyle>
            <a:defPPr>
              <a:defRPr lang="pl-PL"/>
            </a:defPPr>
          </a:lstStyle>
          <a:p>
            <a:pPr rtl="0"/>
            <a:r>
              <a:rPr lang="en-US" dirty="0"/>
              <a:t>Analyze the clustering performance of k-Means</a:t>
            </a:r>
            <a:endParaRPr lang="pl-PL" dirty="0"/>
          </a:p>
        </p:txBody>
      </p:sp>
      <p:sp>
        <p:nvSpPr>
          <p:cNvPr id="3" name="Tekst — symbol zastępczy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pl-PL"/>
            </a:defPPr>
          </a:lstStyle>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p:txBody>
      </p:sp>
      <p:sp>
        <p:nvSpPr>
          <p:cNvPr id="5" name="Numer slajdu — symbol zastępczy 7">
            <a:extLst>
              <a:ext uri="{FF2B5EF4-FFF2-40B4-BE49-F238E27FC236}">
                <a16:creationId xmlns:a16="http://schemas.microsoft.com/office/drawing/2014/main" id="{BBED4BBE-1822-311C-199D-512089A49750}"/>
              </a:ext>
            </a:extLst>
          </p:cNvPr>
          <p:cNvSpPr txBox="1">
            <a:spLocks/>
          </p:cNvSpPr>
          <p:nvPr/>
        </p:nvSpPr>
        <p:spPr>
          <a:xfrm>
            <a:off x="9140971" y="6226198"/>
            <a:ext cx="2743200" cy="365125"/>
          </a:xfrm>
          <a:prstGeom prst="rect">
            <a:avLst/>
          </a:prstGeom>
        </p:spPr>
        <p:txBody>
          <a:bodyPr rtlCol="0"/>
          <a:ls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1</a:t>
            </a:fld>
            <a:endParaRPr lang="pl-PL"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9A5F-8787-650A-2787-5252DD780D77}"/>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7D5AFA04-F5D1-ED1F-18F4-D7901394294B}"/>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evaluating clustering performance</a:t>
            </a:r>
            <a:endParaRPr lang="pl-PL" dirty="0"/>
          </a:p>
        </p:txBody>
      </p:sp>
      <p:sp>
        <p:nvSpPr>
          <p:cNvPr id="8" name="Numer slajdu — symbol zastępczy 7">
            <a:extLst>
              <a:ext uri="{FF2B5EF4-FFF2-40B4-BE49-F238E27FC236}">
                <a16:creationId xmlns:a16="http://schemas.microsoft.com/office/drawing/2014/main" id="{761DAD27-E88B-83BD-B677-CDAAFEC6A5F8}"/>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10</a:t>
            </a:fld>
            <a:endParaRPr lang="pl-PL"/>
          </a:p>
        </p:txBody>
      </p:sp>
      <p:pic>
        <p:nvPicPr>
          <p:cNvPr id="13" name="Symbol zastępczy zawartości 12">
            <a:extLst>
              <a:ext uri="{FF2B5EF4-FFF2-40B4-BE49-F238E27FC236}">
                <a16:creationId xmlns:a16="http://schemas.microsoft.com/office/drawing/2014/main" id="{0C5E1692-1196-9303-E690-78B16942F7DE}"/>
              </a:ext>
            </a:extLst>
          </p:cNvPr>
          <p:cNvPicPr>
            <a:picLocks noGrp="1" noChangeAspect="1"/>
          </p:cNvPicPr>
          <p:nvPr>
            <p:ph sz="quarter" idx="25"/>
          </p:nvPr>
        </p:nvPicPr>
        <p:blipFill>
          <a:blip r:embed="rId3"/>
          <a:stretch>
            <a:fillRect/>
          </a:stretch>
        </p:blipFill>
        <p:spPr>
          <a:xfrm>
            <a:off x="2372830" y="3330134"/>
            <a:ext cx="7468642" cy="3162741"/>
          </a:xfrm>
        </p:spPr>
      </p:pic>
      <p:sp>
        <p:nvSpPr>
          <p:cNvPr id="21" name="pole tekstowe 20">
            <a:extLst>
              <a:ext uri="{FF2B5EF4-FFF2-40B4-BE49-F238E27FC236}">
                <a16:creationId xmlns:a16="http://schemas.microsoft.com/office/drawing/2014/main" id="{72AEC03A-948B-89D6-AFAA-F53ABE002643}"/>
              </a:ext>
            </a:extLst>
          </p:cNvPr>
          <p:cNvSpPr txBox="1"/>
          <p:nvPr/>
        </p:nvSpPr>
        <p:spPr>
          <a:xfrm>
            <a:off x="1427939" y="1778237"/>
            <a:ext cx="9336121" cy="1323439"/>
          </a:xfrm>
          <a:prstGeom prst="rect">
            <a:avLst/>
          </a:prstGeom>
          <a:noFill/>
        </p:spPr>
        <p:txBody>
          <a:bodyPr wrap="square">
            <a:spAutoFit/>
          </a:bodyPr>
          <a:lstStyle/>
          <a:p>
            <a:r>
              <a:rPr lang="en-US" sz="1600" dirty="0">
                <a:solidFill>
                  <a:schemeClr val="bg1"/>
                </a:solidFill>
                <a:cs typeface="Biome" panose="020B0503030204020804" pitchFamily="34" charset="0"/>
              </a:rPr>
              <a:t>The Silhouette Index is a key metric for assessing the </a:t>
            </a:r>
            <a:r>
              <a:rPr lang="en-US" sz="1600" b="1" dirty="0">
                <a:solidFill>
                  <a:schemeClr val="bg1"/>
                </a:solidFill>
                <a:cs typeface="Biome" panose="020B0503030204020804" pitchFamily="34" charset="0"/>
              </a:rPr>
              <a:t>quality of clustering results </a:t>
            </a:r>
            <a:r>
              <a:rPr lang="en-US" sz="1600" dirty="0">
                <a:solidFill>
                  <a:schemeClr val="bg1"/>
                </a:solidFill>
                <a:cs typeface="Biome" panose="020B0503030204020804" pitchFamily="34" charset="0"/>
              </a:rPr>
              <a:t>in your dataset:</a:t>
            </a:r>
          </a:p>
          <a:p>
            <a:pPr marL="285750" indent="-285750">
              <a:buFontTx/>
              <a:buChar char="-"/>
            </a:pPr>
            <a:r>
              <a:rPr lang="en-US" sz="1600" b="1" i="0" dirty="0">
                <a:solidFill>
                  <a:schemeClr val="bg1"/>
                </a:solidFill>
                <a:effectLst/>
                <a:latin typeface="Inter"/>
                <a:cs typeface="Biome" panose="020B0503030204020804" pitchFamily="34" charset="0"/>
              </a:rPr>
              <a:t>Values close to 0 </a:t>
            </a:r>
            <a:r>
              <a:rPr lang="en-US" sz="1600" b="0" i="0" dirty="0">
                <a:solidFill>
                  <a:schemeClr val="bg1"/>
                </a:solidFill>
                <a:effectLst/>
                <a:latin typeface="Inter"/>
                <a:cs typeface="Biome" panose="020B0503030204020804" pitchFamily="34" charset="0"/>
              </a:rPr>
              <a:t>indicate that the data point is located on or near the decision boundary between two or more clusters, suggesting that it is difficult to assign the point to a specific cluster</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well-clustered and clearly separated from other clusters</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likely misclassified or that the clustering is not well-defined</a:t>
            </a:r>
          </a:p>
        </p:txBody>
      </p:sp>
    </p:spTree>
    <p:extLst>
      <p:ext uri="{BB962C8B-B14F-4D97-AF65-F5344CB8AC3E}">
        <p14:creationId xmlns:p14="http://schemas.microsoft.com/office/powerpoint/2010/main" val="331704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E99A48-AF8C-3538-CC7B-DC7F509AD7BA}"/>
              </a:ext>
            </a:extLst>
          </p:cNvPr>
          <p:cNvSpPr>
            <a:spLocks noGrp="1"/>
          </p:cNvSpPr>
          <p:nvPr>
            <p:ph type="title"/>
          </p:nvPr>
        </p:nvSpPr>
        <p:spPr/>
        <p:txBody>
          <a:bodyPr rtlCol="0"/>
          <a:lstStyle>
            <a:defPPr>
              <a:defRPr lang="pl-PL"/>
            </a:defPPr>
          </a:lstStyle>
          <a:p>
            <a:pPr rtl="0"/>
            <a:r>
              <a:rPr lang="en-US" dirty="0"/>
              <a:t>Comparison with existing results 1</a:t>
            </a:r>
            <a:endParaRPr lang="pl-PL" dirty="0"/>
          </a:p>
        </p:txBody>
      </p:sp>
      <p:sp>
        <p:nvSpPr>
          <p:cNvPr id="12" name="Numer slajdu — symbol zastępczy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11</a:t>
            </a:fld>
            <a:endParaRPr lang="pl-PL" dirty="0"/>
          </a:p>
        </p:txBody>
      </p:sp>
      <p:sp>
        <p:nvSpPr>
          <p:cNvPr id="18" name="Symbol zastępczy tekstu 17">
            <a:extLst>
              <a:ext uri="{FF2B5EF4-FFF2-40B4-BE49-F238E27FC236}">
                <a16:creationId xmlns:a16="http://schemas.microsoft.com/office/drawing/2014/main" id="{517BFFC1-32B0-8097-71E2-B115C345C70B}"/>
              </a:ext>
            </a:extLst>
          </p:cNvPr>
          <p:cNvSpPr>
            <a:spLocks noGrp="1"/>
          </p:cNvSpPr>
          <p:nvPr>
            <p:ph type="body" sz="quarter" idx="28"/>
          </p:nvPr>
        </p:nvSpPr>
        <p:spPr>
          <a:xfrm>
            <a:off x="4894634" y="1705463"/>
            <a:ext cx="4862209" cy="613963"/>
          </a:xfrm>
        </p:spPr>
        <p:txBody>
          <a:bodyPr/>
          <a:lstStyle/>
          <a:p>
            <a:r>
              <a:rPr lang="en-US" dirty="0"/>
              <a:t>The average proportion of non-overlap measure</a:t>
            </a:r>
            <a:endParaRPr lang="pl-PL" dirty="0"/>
          </a:p>
        </p:txBody>
      </p:sp>
      <p:pic>
        <p:nvPicPr>
          <p:cNvPr id="4" name="Obraz 3">
            <a:extLst>
              <a:ext uri="{FF2B5EF4-FFF2-40B4-BE49-F238E27FC236}">
                <a16:creationId xmlns:a16="http://schemas.microsoft.com/office/drawing/2014/main" id="{AFC86F11-7956-9FA7-8D5C-C66F2D2FD9A2}"/>
              </a:ext>
            </a:extLst>
          </p:cNvPr>
          <p:cNvPicPr>
            <a:picLocks noChangeAspect="1"/>
          </p:cNvPicPr>
          <p:nvPr/>
        </p:nvPicPr>
        <p:blipFill>
          <a:blip r:embed="rId3"/>
          <a:srcRect t="2349"/>
          <a:stretch/>
        </p:blipFill>
        <p:spPr>
          <a:xfrm>
            <a:off x="1304099" y="1705462"/>
            <a:ext cx="3124636" cy="613963"/>
          </a:xfrm>
          <a:prstGeom prst="rect">
            <a:avLst/>
          </a:prstGeom>
        </p:spPr>
      </p:pic>
      <p:pic>
        <p:nvPicPr>
          <p:cNvPr id="6" name="Obraz 5">
            <a:extLst>
              <a:ext uri="{FF2B5EF4-FFF2-40B4-BE49-F238E27FC236}">
                <a16:creationId xmlns:a16="http://schemas.microsoft.com/office/drawing/2014/main" id="{DF01F61A-554D-2E4D-62E1-57647ECC6A20}"/>
              </a:ext>
            </a:extLst>
          </p:cNvPr>
          <p:cNvPicPr>
            <a:picLocks noChangeAspect="1"/>
          </p:cNvPicPr>
          <p:nvPr/>
        </p:nvPicPr>
        <p:blipFill>
          <a:blip r:embed="rId4"/>
          <a:stretch>
            <a:fillRect/>
          </a:stretch>
        </p:blipFill>
        <p:spPr>
          <a:xfrm>
            <a:off x="1013703" y="2399738"/>
            <a:ext cx="10164594" cy="4191585"/>
          </a:xfrm>
          <a:prstGeom prst="rect">
            <a:avLst/>
          </a:prstGeom>
        </p:spPr>
      </p:pic>
    </p:spTree>
    <p:extLst>
      <p:ext uri="{BB962C8B-B14F-4D97-AF65-F5344CB8AC3E}">
        <p14:creationId xmlns:p14="http://schemas.microsoft.com/office/powerpoint/2010/main" val="399927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BC53-D307-4930-4F7C-28184D94764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1B92507-46B9-463D-B509-A78DD29F9EBE}"/>
              </a:ext>
            </a:extLst>
          </p:cNvPr>
          <p:cNvSpPr>
            <a:spLocks noGrp="1"/>
          </p:cNvSpPr>
          <p:nvPr>
            <p:ph type="title"/>
          </p:nvPr>
        </p:nvSpPr>
        <p:spPr/>
        <p:txBody>
          <a:bodyPr rtlCol="0"/>
          <a:lstStyle>
            <a:defPPr>
              <a:defRPr lang="pl-PL"/>
            </a:defPPr>
          </a:lstStyle>
          <a:p>
            <a:pPr rtl="0"/>
            <a:r>
              <a:rPr lang="en-US" dirty="0"/>
              <a:t>Comparison with existing results 2</a:t>
            </a:r>
            <a:endParaRPr lang="pl-PL" dirty="0"/>
          </a:p>
        </p:txBody>
      </p:sp>
      <p:sp>
        <p:nvSpPr>
          <p:cNvPr id="12" name="Numer slajdu — symbol zastępczy 11">
            <a:extLst>
              <a:ext uri="{FF2B5EF4-FFF2-40B4-BE49-F238E27FC236}">
                <a16:creationId xmlns:a16="http://schemas.microsoft.com/office/drawing/2014/main" id="{0B033D3F-62A3-BCDA-AF2B-0AC28696557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12</a:t>
            </a:fld>
            <a:endParaRPr lang="pl-PL" dirty="0"/>
          </a:p>
        </p:txBody>
      </p:sp>
      <p:sp>
        <p:nvSpPr>
          <p:cNvPr id="18" name="Symbol zastępczy tekstu 17">
            <a:extLst>
              <a:ext uri="{FF2B5EF4-FFF2-40B4-BE49-F238E27FC236}">
                <a16:creationId xmlns:a16="http://schemas.microsoft.com/office/drawing/2014/main" id="{29235204-BAFD-F3FE-80C9-33876ACBFFA9}"/>
              </a:ext>
            </a:extLst>
          </p:cNvPr>
          <p:cNvSpPr>
            <a:spLocks noGrp="1"/>
          </p:cNvSpPr>
          <p:nvPr>
            <p:ph type="body" sz="quarter" idx="28"/>
          </p:nvPr>
        </p:nvSpPr>
        <p:spPr>
          <a:xfrm>
            <a:off x="4894634" y="1501637"/>
            <a:ext cx="4862209" cy="613963"/>
          </a:xfrm>
        </p:spPr>
        <p:txBody>
          <a:bodyPr/>
          <a:lstStyle/>
          <a:p>
            <a:r>
              <a:rPr lang="en-US" dirty="0"/>
              <a:t>The average distance between means measure</a:t>
            </a:r>
            <a:endParaRPr lang="pl-PL" dirty="0"/>
          </a:p>
        </p:txBody>
      </p:sp>
      <p:pic>
        <p:nvPicPr>
          <p:cNvPr id="5" name="Obraz 4">
            <a:extLst>
              <a:ext uri="{FF2B5EF4-FFF2-40B4-BE49-F238E27FC236}">
                <a16:creationId xmlns:a16="http://schemas.microsoft.com/office/drawing/2014/main" id="{EEB80749-A3F8-2F3D-009C-B52B2DC0EA0D}"/>
              </a:ext>
            </a:extLst>
          </p:cNvPr>
          <p:cNvPicPr>
            <a:picLocks noChangeAspect="1"/>
          </p:cNvPicPr>
          <p:nvPr/>
        </p:nvPicPr>
        <p:blipFill>
          <a:blip r:embed="rId3"/>
          <a:stretch>
            <a:fillRect/>
          </a:stretch>
        </p:blipFill>
        <p:spPr>
          <a:xfrm>
            <a:off x="2178311" y="1534493"/>
            <a:ext cx="2613975" cy="548249"/>
          </a:xfrm>
          <a:prstGeom prst="rect">
            <a:avLst/>
          </a:prstGeom>
        </p:spPr>
      </p:pic>
      <p:pic>
        <p:nvPicPr>
          <p:cNvPr id="8" name="Obraz 7">
            <a:extLst>
              <a:ext uri="{FF2B5EF4-FFF2-40B4-BE49-F238E27FC236}">
                <a16:creationId xmlns:a16="http://schemas.microsoft.com/office/drawing/2014/main" id="{DF1C38CD-31AE-256C-E7AA-8B97BDDBDABA}"/>
              </a:ext>
            </a:extLst>
          </p:cNvPr>
          <p:cNvPicPr>
            <a:picLocks noChangeAspect="1"/>
          </p:cNvPicPr>
          <p:nvPr/>
        </p:nvPicPr>
        <p:blipFill>
          <a:blip r:embed="rId4"/>
          <a:stretch>
            <a:fillRect/>
          </a:stretch>
        </p:blipFill>
        <p:spPr>
          <a:xfrm>
            <a:off x="2603404" y="2115600"/>
            <a:ext cx="6985192" cy="4536116"/>
          </a:xfrm>
          <a:prstGeom prst="rect">
            <a:avLst/>
          </a:prstGeom>
        </p:spPr>
      </p:pic>
    </p:spTree>
    <p:extLst>
      <p:ext uri="{BB962C8B-B14F-4D97-AF65-F5344CB8AC3E}">
        <p14:creationId xmlns:p14="http://schemas.microsoft.com/office/powerpoint/2010/main" val="182875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157A-2586-BA4E-8A2A-02EA3E030FC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6517817-B3DF-07E4-5329-78FC0873BE5D}"/>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A533D6D3-3254-1809-E753-23507C8FC86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13</a:t>
            </a:fld>
            <a:endParaRPr lang="pl-PL" dirty="0"/>
          </a:p>
        </p:txBody>
      </p:sp>
      <p:sp>
        <p:nvSpPr>
          <p:cNvPr id="18" name="Symbol zastępczy tekstu 17">
            <a:extLst>
              <a:ext uri="{FF2B5EF4-FFF2-40B4-BE49-F238E27FC236}">
                <a16:creationId xmlns:a16="http://schemas.microsoft.com/office/drawing/2014/main" id="{26C4BDCB-494D-2EB1-5E31-D7588B14A415}"/>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9CB5FC2C-3268-AEB0-F115-74F979ECF6E1}"/>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92488CE6-A827-8F34-B642-FB69DC092009}"/>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41255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16E1-BD76-36A8-A5BB-783C1A187A5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0AF992E-C915-F47D-ADA9-F5D93628BD3B}"/>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18D9C561-2504-6738-B333-A0C36BC2ADD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14</a:t>
            </a:fld>
            <a:endParaRPr lang="pl-PL" dirty="0"/>
          </a:p>
        </p:txBody>
      </p:sp>
      <p:sp>
        <p:nvSpPr>
          <p:cNvPr id="18" name="Symbol zastępczy tekstu 17">
            <a:extLst>
              <a:ext uri="{FF2B5EF4-FFF2-40B4-BE49-F238E27FC236}">
                <a16:creationId xmlns:a16="http://schemas.microsoft.com/office/drawing/2014/main" id="{6C8DA2D2-9F2E-7F68-6929-064655ABE7BE}"/>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AE8B3DFC-E9A6-D4A3-B603-E422855E39F7}"/>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7AC1875F-FDC3-84A3-0E7D-38A9EA88EF7E}"/>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243125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5DE4-95E3-FC1D-EE4A-E4D40F596105}"/>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6D03B6-C3F6-BB5B-579E-F08ACFCB27B5}"/>
              </a:ext>
            </a:extLst>
          </p:cNvPr>
          <p:cNvSpPr>
            <a:spLocks noGrp="1"/>
          </p:cNvSpPr>
          <p:nvPr>
            <p:ph type="title"/>
          </p:nvPr>
        </p:nvSpPr>
        <p:spPr/>
        <p:txBody>
          <a:bodyPr rtlCol="0"/>
          <a:lstStyle>
            <a:defPPr>
              <a:defRPr lang="pl-PL"/>
            </a:defPPr>
          </a:lstStyle>
          <a:p>
            <a:pPr rtl="0"/>
            <a:r>
              <a:rPr lang="en-US" dirty="0"/>
              <a:t>Average temporal profiles</a:t>
            </a:r>
            <a:endParaRPr lang="pl-PL" dirty="0"/>
          </a:p>
        </p:txBody>
      </p:sp>
      <p:sp>
        <p:nvSpPr>
          <p:cNvPr id="12" name="Numer slajdu — symbol zastępczy 11">
            <a:extLst>
              <a:ext uri="{FF2B5EF4-FFF2-40B4-BE49-F238E27FC236}">
                <a16:creationId xmlns:a16="http://schemas.microsoft.com/office/drawing/2014/main" id="{09A44318-B7D4-047F-4052-BD012CED7DA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15</a:t>
            </a:fld>
            <a:endParaRPr lang="pl-PL" dirty="0"/>
          </a:p>
        </p:txBody>
      </p:sp>
      <p:pic>
        <p:nvPicPr>
          <p:cNvPr id="7" name="Obraz 6">
            <a:extLst>
              <a:ext uri="{FF2B5EF4-FFF2-40B4-BE49-F238E27FC236}">
                <a16:creationId xmlns:a16="http://schemas.microsoft.com/office/drawing/2014/main" id="{C2A89546-90B1-31D6-9ED5-3F3E989FEEF7}"/>
              </a:ext>
            </a:extLst>
          </p:cNvPr>
          <p:cNvPicPr>
            <a:picLocks noChangeAspect="1"/>
          </p:cNvPicPr>
          <p:nvPr/>
        </p:nvPicPr>
        <p:blipFill>
          <a:blip r:embed="rId3"/>
          <a:srcRect t="6105"/>
          <a:stretch/>
        </p:blipFill>
        <p:spPr>
          <a:xfrm>
            <a:off x="2490281" y="1690688"/>
            <a:ext cx="7713736" cy="4726206"/>
          </a:xfrm>
          <a:prstGeom prst="rect">
            <a:avLst/>
          </a:prstGeom>
        </p:spPr>
      </p:pic>
    </p:spTree>
    <p:extLst>
      <p:ext uri="{BB962C8B-B14F-4D97-AF65-F5344CB8AC3E}">
        <p14:creationId xmlns:p14="http://schemas.microsoft.com/office/powerpoint/2010/main" val="372853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2D66-F5FB-9746-2961-63FE917CA3E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E5B372B-6D3E-57B8-FDF4-33CCA44A9F68}"/>
              </a:ext>
            </a:extLst>
          </p:cNvPr>
          <p:cNvSpPr>
            <a:spLocks noGrp="1"/>
          </p:cNvSpPr>
          <p:nvPr>
            <p:ph type="title"/>
          </p:nvPr>
        </p:nvSpPr>
        <p:spPr/>
        <p:txBody>
          <a:bodyPr rtlCol="0"/>
          <a:lstStyle>
            <a:defPPr>
              <a:defRPr lang="pl-PL"/>
            </a:defPPr>
          </a:lstStyle>
          <a:p>
            <a:pPr rtl="0"/>
            <a:r>
              <a:rPr lang="en-US" dirty="0"/>
              <a:t>Normalizing the data to start at 0 at time step 0</a:t>
            </a:r>
            <a:endParaRPr lang="pl-PL" dirty="0"/>
          </a:p>
        </p:txBody>
      </p:sp>
      <p:sp>
        <p:nvSpPr>
          <p:cNvPr id="12" name="Numer slajdu — symbol zastępczy 11">
            <a:extLst>
              <a:ext uri="{FF2B5EF4-FFF2-40B4-BE49-F238E27FC236}">
                <a16:creationId xmlns:a16="http://schemas.microsoft.com/office/drawing/2014/main" id="{B805CF7B-9911-A7B2-8597-59407D3DC03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16</a:t>
            </a:fld>
            <a:endParaRPr lang="pl-PL" dirty="0"/>
          </a:p>
        </p:txBody>
      </p:sp>
      <p:pic>
        <p:nvPicPr>
          <p:cNvPr id="4" name="Obraz 3">
            <a:extLst>
              <a:ext uri="{FF2B5EF4-FFF2-40B4-BE49-F238E27FC236}">
                <a16:creationId xmlns:a16="http://schemas.microsoft.com/office/drawing/2014/main" id="{C5E08675-C7FA-28CB-1194-C8A6C2D7CB19}"/>
              </a:ext>
            </a:extLst>
          </p:cNvPr>
          <p:cNvPicPr>
            <a:picLocks noChangeAspect="1"/>
          </p:cNvPicPr>
          <p:nvPr/>
        </p:nvPicPr>
        <p:blipFill>
          <a:blip r:embed="rId3"/>
          <a:stretch>
            <a:fillRect/>
          </a:stretch>
        </p:blipFill>
        <p:spPr>
          <a:xfrm>
            <a:off x="2984616" y="1661167"/>
            <a:ext cx="6222768" cy="4930156"/>
          </a:xfrm>
          <a:prstGeom prst="rect">
            <a:avLst/>
          </a:prstGeom>
        </p:spPr>
      </p:pic>
    </p:spTree>
    <p:extLst>
      <p:ext uri="{BB962C8B-B14F-4D97-AF65-F5344CB8AC3E}">
        <p14:creationId xmlns:p14="http://schemas.microsoft.com/office/powerpoint/2010/main" val="289980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C866-879A-F22B-7EE8-B403C788F0C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A3B6C7F-F2E3-2B46-70E0-DD3DCDDE5909}"/>
              </a:ext>
            </a:extLst>
          </p:cNvPr>
          <p:cNvSpPr>
            <a:spLocks noGrp="1"/>
          </p:cNvSpPr>
          <p:nvPr>
            <p:ph type="title"/>
          </p:nvPr>
        </p:nvSpPr>
        <p:spPr/>
        <p:txBody>
          <a:bodyPr rtlCol="0"/>
          <a:lstStyle>
            <a:defPPr>
              <a:defRPr lang="pl-PL"/>
            </a:defPPr>
          </a:lstStyle>
          <a:p>
            <a:pPr rtl="0"/>
            <a:r>
              <a:rPr lang="en-US" dirty="0"/>
              <a:t>Comparison of the results</a:t>
            </a:r>
            <a:endParaRPr lang="pl-PL" dirty="0"/>
          </a:p>
        </p:txBody>
      </p:sp>
      <p:sp>
        <p:nvSpPr>
          <p:cNvPr id="10" name="Numer slajdu — symbol zastępczy 9">
            <a:extLst>
              <a:ext uri="{FF2B5EF4-FFF2-40B4-BE49-F238E27FC236}">
                <a16:creationId xmlns:a16="http://schemas.microsoft.com/office/drawing/2014/main" id="{2DCC753B-3B04-5937-4353-A36344E24EAD}"/>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17</a:t>
            </a:fld>
            <a:endParaRPr lang="pl-PL" dirty="0"/>
          </a:p>
        </p:txBody>
      </p:sp>
      <p:cxnSp>
        <p:nvCxnSpPr>
          <p:cNvPr id="8" name="Łącznik prosty 7">
            <a:extLst>
              <a:ext uri="{FF2B5EF4-FFF2-40B4-BE49-F238E27FC236}">
                <a16:creationId xmlns:a16="http://schemas.microsoft.com/office/drawing/2014/main" id="{09570612-8AC2-1D58-6F95-C9A5307CBC17}"/>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5" name="Symbol zastępczy zawartości 4">
            <a:extLst>
              <a:ext uri="{FF2B5EF4-FFF2-40B4-BE49-F238E27FC236}">
                <a16:creationId xmlns:a16="http://schemas.microsoft.com/office/drawing/2014/main" id="{3B32FBC3-3C3A-8A4D-8699-BD9E37FFE08E}"/>
              </a:ext>
            </a:extLst>
          </p:cNvPr>
          <p:cNvPicPr>
            <a:picLocks noGrp="1" noChangeAspect="1"/>
          </p:cNvPicPr>
          <p:nvPr>
            <p:ph sz="quarter" idx="29"/>
          </p:nvPr>
        </p:nvPicPr>
        <p:blipFill>
          <a:blip r:embed="rId3"/>
          <a:stretch>
            <a:fillRect/>
          </a:stretch>
        </p:blipFill>
        <p:spPr>
          <a:xfrm>
            <a:off x="849351" y="1930939"/>
            <a:ext cx="5062932" cy="3866745"/>
          </a:xfrm>
        </p:spPr>
      </p:pic>
      <p:pic>
        <p:nvPicPr>
          <p:cNvPr id="7" name="Obraz 6">
            <a:extLst>
              <a:ext uri="{FF2B5EF4-FFF2-40B4-BE49-F238E27FC236}">
                <a16:creationId xmlns:a16="http://schemas.microsoft.com/office/drawing/2014/main" id="{910EB2A5-43EE-93B0-D3DC-19E22F10FFFF}"/>
              </a:ext>
            </a:extLst>
          </p:cNvPr>
          <p:cNvPicPr>
            <a:picLocks noChangeAspect="1"/>
          </p:cNvPicPr>
          <p:nvPr/>
        </p:nvPicPr>
        <p:blipFill>
          <a:blip r:embed="rId4"/>
          <a:stretch>
            <a:fillRect/>
          </a:stretch>
        </p:blipFill>
        <p:spPr>
          <a:xfrm>
            <a:off x="6204758" y="1690688"/>
            <a:ext cx="3824459" cy="4518013"/>
          </a:xfrm>
          <a:prstGeom prst="rect">
            <a:avLst/>
          </a:prstGeom>
        </p:spPr>
      </p:pic>
    </p:spTree>
    <p:extLst>
      <p:ext uri="{BB962C8B-B14F-4D97-AF65-F5344CB8AC3E}">
        <p14:creationId xmlns:p14="http://schemas.microsoft.com/office/powerpoint/2010/main" val="105247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1DFFAD-ACE0-4830-638F-2DED3E4E61C2}"/>
              </a:ext>
            </a:extLst>
          </p:cNvPr>
          <p:cNvSpPr>
            <a:spLocks noGrp="1"/>
          </p:cNvSpPr>
          <p:nvPr>
            <p:ph type="title"/>
          </p:nvPr>
        </p:nvSpPr>
        <p:spPr/>
        <p:txBody>
          <a:bodyPr/>
          <a:lstStyle/>
          <a:p>
            <a:r>
              <a:rPr lang="en-US" dirty="0"/>
              <a:t>Conclusions</a:t>
            </a:r>
            <a:endParaRPr lang="pl-PL" dirty="0"/>
          </a:p>
        </p:txBody>
      </p:sp>
      <p:sp>
        <p:nvSpPr>
          <p:cNvPr id="5" name="Symbol zastępczy stopki 4">
            <a:extLst>
              <a:ext uri="{FF2B5EF4-FFF2-40B4-BE49-F238E27FC236}">
                <a16:creationId xmlns:a16="http://schemas.microsoft.com/office/drawing/2014/main" id="{C20FC956-9DFE-BE4A-1733-23E4F02FCF73}"/>
              </a:ext>
            </a:extLst>
          </p:cNvPr>
          <p:cNvSpPr>
            <a:spLocks noGrp="1"/>
          </p:cNvSpPr>
          <p:nvPr>
            <p:ph type="ftr" sz="quarter" idx="11"/>
          </p:nvPr>
        </p:nvSpPr>
        <p:spPr/>
        <p:txBody>
          <a:bodyPr/>
          <a:lstStyle/>
          <a:p>
            <a:pPr rtl="0"/>
            <a:r>
              <a:rPr lang="pl-PL"/>
              <a:t>Wyniki naukowe</a:t>
            </a:r>
          </a:p>
        </p:txBody>
      </p:sp>
      <p:sp>
        <p:nvSpPr>
          <p:cNvPr id="6" name="Symbol zastępczy numeru slajdu 5">
            <a:extLst>
              <a:ext uri="{FF2B5EF4-FFF2-40B4-BE49-F238E27FC236}">
                <a16:creationId xmlns:a16="http://schemas.microsoft.com/office/drawing/2014/main" id="{50F2708D-C34B-F233-F804-69C1DDC66138}"/>
              </a:ext>
            </a:extLst>
          </p:cNvPr>
          <p:cNvSpPr>
            <a:spLocks noGrp="1"/>
          </p:cNvSpPr>
          <p:nvPr>
            <p:ph type="sldNum" sz="quarter" idx="12"/>
          </p:nvPr>
        </p:nvSpPr>
        <p:spPr/>
        <p:txBody>
          <a:bodyPr/>
          <a:lstStyle/>
          <a:p>
            <a:pPr rtl="0"/>
            <a:fld id="{FE024F78-56A6-7740-B68D-8D4D026EDF3F}" type="slidenum">
              <a:rPr lang="pl-PL" smtClean="0"/>
              <a:pPr rtl="0"/>
              <a:t>18</a:t>
            </a:fld>
            <a:endParaRPr lang="pl-PL" dirty="0"/>
          </a:p>
        </p:txBody>
      </p:sp>
      <p:sp>
        <p:nvSpPr>
          <p:cNvPr id="9" name="pole tekstowe 8">
            <a:extLst>
              <a:ext uri="{FF2B5EF4-FFF2-40B4-BE49-F238E27FC236}">
                <a16:creationId xmlns:a16="http://schemas.microsoft.com/office/drawing/2014/main" id="{7CECF4D4-6B27-425C-7460-82762D499646}"/>
              </a:ext>
            </a:extLst>
          </p:cNvPr>
          <p:cNvSpPr txBox="1"/>
          <p:nvPr/>
        </p:nvSpPr>
        <p:spPr>
          <a:xfrm>
            <a:off x="1750979" y="1997839"/>
            <a:ext cx="6935821" cy="2862322"/>
          </a:xfrm>
          <a:prstGeom prst="rect">
            <a:avLst/>
          </a:prstGeom>
          <a:noFill/>
        </p:spPr>
        <p:txBody>
          <a:bodyPr wrap="square">
            <a:spAutoFit/>
          </a:bodyPr>
          <a:lstStyle/>
          <a:p>
            <a:r>
              <a:rPr lang="pl-PL" b="1" dirty="0" err="1">
                <a:solidFill>
                  <a:schemeClr val="bg1"/>
                </a:solidFill>
                <a:latin typeface="Arial Nova" panose="020B0504020202020204" pitchFamily="34" charset="0"/>
                <a:cs typeface="Biome" panose="020B0503030204020804" pitchFamily="34" charset="0"/>
              </a:rPr>
              <a:t>Similarity</a:t>
            </a:r>
            <a:r>
              <a:rPr lang="pl-PL" b="1" dirty="0">
                <a:solidFill>
                  <a:schemeClr val="bg1"/>
                </a:solidFill>
                <a:latin typeface="Arial Nova" panose="020B0504020202020204" pitchFamily="34" charset="0"/>
                <a:cs typeface="Biome" panose="020B0503030204020804" pitchFamily="34" charset="0"/>
              </a:rPr>
              <a:t> in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in the same </a:t>
            </a:r>
            <a:r>
              <a:rPr lang="pl-PL" dirty="0" err="1">
                <a:solidFill>
                  <a:schemeClr val="bg1"/>
                </a:solidFill>
                <a:latin typeface="Arial Nova" panose="020B0504020202020204" pitchFamily="34" charset="0"/>
                <a:cs typeface="Biome" panose="020B0503030204020804" pitchFamily="34" charset="0"/>
              </a:rPr>
              <a:t>cluster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often</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similar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of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over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time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which</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suggests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they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might</a:t>
            </a:r>
            <a:r>
              <a:rPr lang="pl-PL" dirty="0">
                <a:solidFill>
                  <a:schemeClr val="bg1"/>
                </a:solidFill>
                <a:latin typeface="Arial Nova" panose="020B0504020202020204" pitchFamily="34" charset="0"/>
                <a:cs typeface="Biome" panose="020B0503030204020804" pitchFamily="34" charset="0"/>
              </a:rPr>
              <a:t> be </a:t>
            </a:r>
            <a:r>
              <a:rPr lang="pl-PL" dirty="0" err="1">
                <a:solidFill>
                  <a:schemeClr val="bg1"/>
                </a:solidFill>
                <a:latin typeface="Arial Nova" panose="020B0504020202020204" pitchFamily="34" charset="0"/>
                <a:cs typeface="Biome" panose="020B0503030204020804" pitchFamily="34" charset="0"/>
              </a:rPr>
              <a:t>regulated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together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play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roles</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related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biological</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processes</a:t>
            </a:r>
            <a:r>
              <a:rPr lang="pl-PL" dirty="0">
                <a:solidFill>
                  <a:schemeClr val="bg1"/>
                </a:solidFill>
                <a:latin typeface="Arial Nova" panose="020B0504020202020204" pitchFamily="34" charset="0"/>
                <a:cs typeface="Biome" panose="020B0503030204020804" pitchFamily="34" charset="0"/>
              </a:rPr>
              <a:t>.</a:t>
            </a:r>
          </a:p>
          <a:p>
            <a:endParaRPr lang="pl-PL" dirty="0">
              <a:solidFill>
                <a:schemeClr val="bg1"/>
              </a:solidFill>
              <a:latin typeface="Arial Nova" panose="020B0504020202020204" pitchFamily="34" charset="0"/>
              <a:cs typeface="Biome" panose="020B0503030204020804" pitchFamily="34" charset="0"/>
            </a:endParaRPr>
          </a:p>
          <a:p>
            <a:r>
              <a:rPr lang="pl-PL" b="1" dirty="0" err="1">
                <a:solidFill>
                  <a:schemeClr val="bg1"/>
                </a:solidFill>
                <a:latin typeface="Arial Nova" panose="020B0504020202020204" pitchFamily="34" charset="0"/>
                <a:cs typeface="Biome" panose="020B0503030204020804" pitchFamily="34" charset="0"/>
              </a:rPr>
              <a:t>Differences</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among</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seen</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various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clusters</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diverse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within</a:t>
            </a:r>
            <a:r>
              <a:rPr lang="pl-PL" dirty="0">
                <a:solidFill>
                  <a:schemeClr val="bg1"/>
                </a:solidFill>
                <a:latin typeface="Arial Nova" panose="020B0504020202020204" pitchFamily="34" charset="0"/>
                <a:cs typeface="Biome" panose="020B0503030204020804" pitchFamily="34" charset="0"/>
              </a:rPr>
              <a:t> the </a:t>
            </a:r>
            <a:r>
              <a:rPr lang="pl-PL" dirty="0" err="1">
                <a:solidFill>
                  <a:schemeClr val="bg1"/>
                </a:solidFill>
                <a:latin typeface="Arial Nova" panose="020B0504020202020204" pitchFamily="34" charset="0"/>
                <a:cs typeface="Biome" panose="020B0503030204020804" pitchFamily="34" charset="0"/>
              </a:rPr>
              <a:t>dataset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indicates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clustering</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method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has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successfully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grouped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with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functions</a:t>
            </a:r>
            <a:r>
              <a:rPr lang="pl-PL" dirty="0">
                <a:solidFill>
                  <a:schemeClr val="bg1"/>
                </a:solidFill>
                <a:latin typeface="Arial Nova" panose="020B0504020202020204" pitchFamily="34" charset="0"/>
                <a:cs typeface="Biome" panose="020B0503030204020804" pitchFamily="34" charset="0"/>
              </a:rPr>
              <a:t>.</a:t>
            </a:r>
          </a:p>
        </p:txBody>
      </p:sp>
    </p:spTree>
    <p:extLst>
      <p:ext uri="{BB962C8B-B14F-4D97-AF65-F5344CB8AC3E}">
        <p14:creationId xmlns:p14="http://schemas.microsoft.com/office/powerpoint/2010/main" val="225350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0154-BF80-64FB-C396-119C2AC54BD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EFBBB8-EF15-5674-DE8A-CB6B16EE52F6}"/>
              </a:ext>
            </a:extLst>
          </p:cNvPr>
          <p:cNvSpPr>
            <a:spLocks noGrp="1"/>
          </p:cNvSpPr>
          <p:nvPr>
            <p:ph type="title"/>
          </p:nvPr>
        </p:nvSpPr>
        <p:spPr/>
        <p:txBody>
          <a:bodyPr rtlCol="0"/>
          <a:lstStyle>
            <a:defPPr>
              <a:defRPr lang="pl-PL"/>
            </a:defPPr>
          </a:lstStyle>
          <a:p>
            <a:pPr rtl="0"/>
            <a:r>
              <a:rPr lang="en-US" dirty="0"/>
              <a:t>Used sources</a:t>
            </a:r>
            <a:endParaRPr lang="pl-PL" dirty="0"/>
          </a:p>
        </p:txBody>
      </p:sp>
      <p:sp>
        <p:nvSpPr>
          <p:cNvPr id="12" name="Numer slajdu — symbol zastępczy 11">
            <a:extLst>
              <a:ext uri="{FF2B5EF4-FFF2-40B4-BE49-F238E27FC236}">
                <a16:creationId xmlns:a16="http://schemas.microsoft.com/office/drawing/2014/main" id="{5D25EB4E-6E0A-9802-CF0F-730EBC72EBA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19</a:t>
            </a:fld>
            <a:endParaRPr lang="pl-PL" dirty="0"/>
          </a:p>
        </p:txBody>
      </p:sp>
      <p:sp>
        <p:nvSpPr>
          <p:cNvPr id="18" name="Symbol zastępczy tekstu 17">
            <a:extLst>
              <a:ext uri="{FF2B5EF4-FFF2-40B4-BE49-F238E27FC236}">
                <a16:creationId xmlns:a16="http://schemas.microsoft.com/office/drawing/2014/main" id="{DDF83E53-5891-4D7E-DFD5-4E313EF5DD20}"/>
              </a:ext>
            </a:extLst>
          </p:cNvPr>
          <p:cNvSpPr>
            <a:spLocks noGrp="1"/>
          </p:cNvSpPr>
          <p:nvPr>
            <p:ph type="body" sz="quarter" idx="28"/>
          </p:nvPr>
        </p:nvSpPr>
        <p:spPr>
          <a:xfrm>
            <a:off x="838200" y="1690689"/>
            <a:ext cx="10515600" cy="4499982"/>
          </a:xfrm>
        </p:spPr>
        <p:txBody>
          <a:bodyPr/>
          <a:lstStyle/>
          <a:p>
            <a:pPr marL="285750" indent="-285750" algn="l">
              <a:buFontTx/>
              <a:buChar char="-"/>
            </a:pPr>
            <a:r>
              <a:rPr lang="en-US" dirty="0"/>
              <a:t>Slides from Lecture </a:t>
            </a:r>
            <a:endParaRPr lang="en-US" dirty="0">
              <a:hlinkClick r:id="rId3"/>
            </a:endParaRPr>
          </a:p>
          <a:p>
            <a:pPr marL="285750" indent="-285750" algn="l">
              <a:buFontTx/>
              <a:buChar char="-"/>
            </a:pPr>
            <a:r>
              <a:rPr lang="en-US" dirty="0">
                <a:hlinkClick r:id="rId3"/>
              </a:rPr>
              <a:t>https://informatica.cv.uma.es/pluginfile.php/633288/mod_resource/content/0/A1-Comparison-Bioinformatics-2003-Datta.pdf</a:t>
            </a:r>
          </a:p>
          <a:p>
            <a:pPr marL="285750" indent="-285750" algn="l">
              <a:buFontTx/>
              <a:buChar char="-"/>
            </a:pPr>
            <a:r>
              <a:rPr lang="en-US" dirty="0">
                <a:hlinkClick r:id="rId3"/>
              </a:rPr>
              <a:t>https://informatica.cv.uma.es/pluginfile.php/633287/mod_resource/content/1/A2-The%20Transcriptional%20Program%20of%20Sporulation%20in%20Budding%20Yeast.pdf</a:t>
            </a:r>
            <a:endParaRPr lang="en-US" dirty="0"/>
          </a:p>
          <a:p>
            <a:pPr marL="285750" indent="-285750" algn="l">
              <a:buFontTx/>
              <a:buChar char="-"/>
            </a:pPr>
            <a:r>
              <a:rPr lang="en-US" dirty="0">
                <a:hlinkClick r:id="rId4"/>
              </a:rPr>
              <a:t>https://informatica.cv.uma.es/pluginfile.php/633290/mod_resource/content/0/A3-Bioinformatics-2002-Tomida-1073-83.pdf</a:t>
            </a:r>
            <a:endParaRPr lang="en-US" dirty="0"/>
          </a:p>
          <a:p>
            <a:pPr marL="285750" indent="-285750" algn="l">
              <a:buFontTx/>
              <a:buChar char="-"/>
            </a:pPr>
            <a:r>
              <a:rPr lang="en-US" dirty="0">
                <a:hlinkClick r:id="rId5"/>
              </a:rPr>
              <a:t>https://informatica.cv.uma.es/pluginfile.php/633289/mod_resource/content/0/A4-abstract-yeast-reproduction.pdf</a:t>
            </a:r>
            <a:endParaRPr lang="en-US" dirty="0"/>
          </a:p>
          <a:p>
            <a:pPr marL="285750" indent="-285750" algn="l">
              <a:buFontTx/>
              <a:buChar char="-"/>
            </a:pPr>
            <a:r>
              <a:rPr lang="en-US" dirty="0">
                <a:hlinkClick r:id="rId6"/>
              </a:rPr>
              <a:t>https://informatica.cv.uma.es/pluginfile.php/633291/mod_resource/content/0/A5-Bandyopadhyay-BIO2007.pdf</a:t>
            </a:r>
            <a:endParaRPr lang="en-US" dirty="0"/>
          </a:p>
          <a:p>
            <a:pPr marL="285750" indent="-285750" algn="l">
              <a:buFontTx/>
              <a:buChar char="-"/>
            </a:pPr>
            <a:r>
              <a:rPr lang="en-US" dirty="0">
                <a:hlinkClick r:id="rId7"/>
              </a:rPr>
              <a:t>https://en.wikipedia.org/</a:t>
            </a:r>
            <a:endParaRPr lang="en-US" dirty="0"/>
          </a:p>
          <a:p>
            <a:pPr marL="285750" indent="-285750" algn="l">
              <a:buFontTx/>
              <a:buChar char="-"/>
            </a:pPr>
            <a:r>
              <a:rPr lang="pl-PL" dirty="0">
                <a:hlinkClick r:id="rId8"/>
              </a:rPr>
              <a:t>https://www.ibm.com/topics/k-means-clustering</a:t>
            </a:r>
            <a:endParaRPr lang="en-US" dirty="0"/>
          </a:p>
        </p:txBody>
      </p:sp>
    </p:spTree>
    <p:extLst>
      <p:ext uri="{BB962C8B-B14F-4D97-AF65-F5344CB8AC3E}">
        <p14:creationId xmlns:p14="http://schemas.microsoft.com/office/powerpoint/2010/main" val="150638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pl-PL"/>
            </a:defPPr>
          </a:lstStyle>
          <a:p>
            <a:pPr rtl="0"/>
            <a:r>
              <a:rPr lang="en-US" dirty="0"/>
              <a:t>Problem</a:t>
            </a:r>
            <a:endParaRPr lang="pl-PL" dirty="0"/>
          </a:p>
        </p:txBody>
      </p:sp>
      <p:sp>
        <p:nvSpPr>
          <p:cNvPr id="4" name="Tekst — symbol zastępczy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2574458"/>
          </a:xfrm>
        </p:spPr>
        <p:txBody>
          <a:bodyPr rtlCol="0"/>
          <a:lstStyle>
            <a:defPPr>
              <a:defRPr lang="pl-PL"/>
            </a:defPPr>
          </a:lstStyle>
          <a:p>
            <a:pPr rtl="0"/>
            <a:r>
              <a:rPr lang="en-US" dirty="0"/>
              <a:t>Yeast cells can change into a special kind of cell called a spore. This change is called sporulation. By examining how the genes in these yeast cells are activated and deactivated during sporulation, scientists can learn more about how genes work.</a:t>
            </a:r>
            <a:endParaRPr lang="pl-PL" dirty="0"/>
          </a:p>
        </p:txBody>
      </p:sp>
      <p:sp>
        <p:nvSpPr>
          <p:cNvPr id="3" name="Tekst — symbol zastępczy 2">
            <a:extLst>
              <a:ext uri="{FF2B5EF4-FFF2-40B4-BE49-F238E27FC236}">
                <a16:creationId xmlns:a16="http://schemas.microsoft.com/office/drawing/2014/main" id="{B90F77A5-9A4F-1583-1DB9-95BA90866C29}"/>
              </a:ext>
            </a:extLst>
          </p:cNvPr>
          <p:cNvSpPr>
            <a:spLocks noGrp="1"/>
          </p:cNvSpPr>
          <p:nvPr>
            <p:ph type="body" sz="quarter" idx="28"/>
          </p:nvPr>
        </p:nvSpPr>
        <p:spPr>
          <a:xfrm>
            <a:off x="704611" y="4809314"/>
            <a:ext cx="6888665" cy="1597062"/>
          </a:xfrm>
        </p:spPr>
        <p:txBody>
          <a:bodyPr rtlCol="0"/>
          <a:lstStyle>
            <a:defPPr>
              <a:defRPr lang="pl-PL"/>
            </a:defPPr>
          </a:lstStyle>
          <a:p>
            <a:r>
              <a:rPr lang="en-US" dirty="0"/>
              <a:t>In this study, K-means clustering is used to examine gene expression patterns during yeast sporulation. The findings are then compared to previous research from A1 and A2 to evaluate the accuracy of the clustering and its biological relevance.</a:t>
            </a:r>
          </a:p>
        </p:txBody>
      </p:sp>
      <p:sp>
        <p:nvSpPr>
          <p:cNvPr id="18" name="Numer slajdu — symbol zastępczy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a:t>2</a:t>
            </a:fld>
            <a:endParaRPr lang="pl-PL"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979E75-B9FE-CF36-3664-1AB293ED0050}"/>
              </a:ext>
            </a:extLst>
          </p:cNvPr>
          <p:cNvSpPr>
            <a:spLocks noGrp="1"/>
          </p:cNvSpPr>
          <p:nvPr>
            <p:ph type="title"/>
          </p:nvPr>
        </p:nvSpPr>
        <p:spPr>
          <a:xfrm>
            <a:off x="1006371" y="982133"/>
            <a:ext cx="3767257" cy="1939489"/>
          </a:xfrm>
        </p:spPr>
        <p:txBody>
          <a:bodyPr rtlCol="0"/>
          <a:lstStyle>
            <a:defPPr>
              <a:defRPr lang="pl-PL"/>
            </a:defPPr>
          </a:lstStyle>
          <a:p>
            <a:pPr rtl="0"/>
            <a:r>
              <a:rPr lang="en-US" dirty="0"/>
              <a:t>Thank you for your attention</a:t>
            </a:r>
            <a:endParaRPr lang="pl-PL" dirty="0"/>
          </a:p>
        </p:txBody>
      </p:sp>
      <p:sp>
        <p:nvSpPr>
          <p:cNvPr id="3" name="Tekst — symbol zastępczy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pl-PL"/>
            </a:defPPr>
          </a:lstStyle>
          <a:p>
            <a:r>
              <a:rPr lang="en-US" dirty="0"/>
              <a:t>Co-authors:</a:t>
            </a:r>
          </a:p>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a:p>
            <a:pPr rtl="0"/>
            <a:r>
              <a:rPr lang="en-US" dirty="0">
                <a:hlinkClick r:id="rId3"/>
              </a:rPr>
              <a:t>https://github.com/LuhiHofi/Aprendizaje-Computacional</a:t>
            </a:r>
            <a:endParaRPr lang="en-US" dirty="0"/>
          </a:p>
          <a:p>
            <a:pPr rtl="0"/>
            <a:r>
              <a:rPr lang="en-US" dirty="0"/>
              <a:t>Lab 1 Task</a:t>
            </a:r>
          </a:p>
          <a:p>
            <a:pPr rtl="0"/>
            <a:r>
              <a:rPr lang="pl-PL" dirty="0"/>
              <a:t>Aprendizaje Computacional</a:t>
            </a:r>
            <a:r>
              <a:rPr lang="en-US" dirty="0"/>
              <a:t> (2024-25)</a:t>
            </a:r>
          </a:p>
          <a:p>
            <a:pPr rtl="0"/>
            <a:r>
              <a:rPr lang="en-US" dirty="0"/>
              <a:t>Universidad de Málaga</a:t>
            </a:r>
          </a:p>
        </p:txBody>
      </p:sp>
      <p:sp>
        <p:nvSpPr>
          <p:cNvPr id="6" name="Stopka — symbol zastępczy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pl-PL"/>
            </a:defPPr>
          </a:lstStyle>
          <a:p>
            <a:pPr rtl="0"/>
            <a:r>
              <a:rPr lang="en-US" dirty="0"/>
              <a:t>A free PowerPoint template was used</a:t>
            </a:r>
            <a:endParaRPr lang="pl-PL" dirty="0"/>
          </a:p>
        </p:txBody>
      </p:sp>
      <p:sp>
        <p:nvSpPr>
          <p:cNvPr id="7" name="Numer slajdu — symbol zastępczy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20</a:t>
            </a:fld>
            <a:endParaRPr lang="pl-PL"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pl-PL"/>
            </a:defPPr>
          </a:lstStyle>
          <a:p>
            <a:pPr rtl="0"/>
            <a:r>
              <a:rPr lang="en-US" dirty="0"/>
              <a:t>Possible methods</a:t>
            </a:r>
            <a:endParaRPr lang="pl-PL" dirty="0"/>
          </a:p>
        </p:txBody>
      </p:sp>
      <p:sp>
        <p:nvSpPr>
          <p:cNvPr id="4" name="Tekst — symbol zastępczy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690688"/>
            <a:ext cx="8845828" cy="929026"/>
          </a:xfrm>
        </p:spPr>
        <p:txBody>
          <a:bodyPr rtlCol="0"/>
          <a:lstStyle>
            <a:defPPr>
              <a:defRPr lang="pl-PL"/>
            </a:defPPr>
          </a:lstStyle>
          <a:p>
            <a:pPr rtl="0"/>
            <a:r>
              <a:rPr lang="en-US" sz="2000" dirty="0">
                <a:solidFill>
                  <a:schemeClr val="accent3"/>
                </a:solidFill>
                <a:latin typeface="+mj-lt"/>
                <a:cs typeface="Biome" panose="020B0503030204020804" pitchFamily="34" charset="0"/>
              </a:rPr>
              <a:t>There are several techniques for clustering gene expression data, each with its own advantages and disadvantages.</a:t>
            </a:r>
            <a:endParaRPr lang="pl-PL" sz="2000" dirty="0">
              <a:solidFill>
                <a:schemeClr val="accent3"/>
              </a:solidFill>
              <a:latin typeface="+mj-lt"/>
              <a:cs typeface="Biome" panose="020B0503030204020804" pitchFamily="34" charset="0"/>
            </a:endParaRPr>
          </a:p>
        </p:txBody>
      </p:sp>
      <p:sp>
        <p:nvSpPr>
          <p:cNvPr id="28" name="Tekst — symbol zastępczy 27">
            <a:extLst>
              <a:ext uri="{FF2B5EF4-FFF2-40B4-BE49-F238E27FC236}">
                <a16:creationId xmlns:a16="http://schemas.microsoft.com/office/drawing/2014/main" id="{197F046A-7911-3E0E-7D88-A57CF0028A0A}"/>
              </a:ext>
            </a:extLst>
          </p:cNvPr>
          <p:cNvSpPr>
            <a:spLocks noGrp="1"/>
          </p:cNvSpPr>
          <p:nvPr>
            <p:ph type="body" sz="quarter" idx="33"/>
          </p:nvPr>
        </p:nvSpPr>
        <p:spPr>
          <a:xfrm>
            <a:off x="838199" y="3360802"/>
            <a:ext cx="3241630" cy="1721355"/>
          </a:xfrm>
        </p:spPr>
        <p:txBody>
          <a:bodyPr rtlCol="0"/>
          <a:lstStyle>
            <a:defPPr>
              <a:defRPr lang="pl-PL"/>
            </a:defPPr>
          </a:lstStyle>
          <a:p>
            <a:pPr rtl="0"/>
            <a:r>
              <a:rPr lang="en-US" b="1" u="sng" dirty="0"/>
              <a:t>K-means Clustering</a:t>
            </a:r>
            <a:r>
              <a:rPr lang="en-US" dirty="0"/>
              <a:t>:</a:t>
            </a:r>
          </a:p>
          <a:p>
            <a:pPr rtl="0"/>
            <a:r>
              <a:rPr lang="en-US" dirty="0"/>
              <a:t>A well-known algorithm that divides data into a set number of clusters.</a:t>
            </a:r>
            <a:endParaRPr lang="pl-PL" dirty="0"/>
          </a:p>
        </p:txBody>
      </p:sp>
      <p:sp>
        <p:nvSpPr>
          <p:cNvPr id="30" name="Tekst — symbol zastępczy 29">
            <a:extLst>
              <a:ext uri="{FF2B5EF4-FFF2-40B4-BE49-F238E27FC236}">
                <a16:creationId xmlns:a16="http://schemas.microsoft.com/office/drawing/2014/main" id="{A63CC359-8A44-9313-ADA5-3E961D2CC84F}"/>
              </a:ext>
            </a:extLst>
          </p:cNvPr>
          <p:cNvSpPr>
            <a:spLocks noGrp="1"/>
          </p:cNvSpPr>
          <p:nvPr>
            <p:ph type="body" sz="quarter" idx="34"/>
          </p:nvPr>
        </p:nvSpPr>
        <p:spPr>
          <a:xfrm>
            <a:off x="8112174" y="3337273"/>
            <a:ext cx="3771997" cy="1721355"/>
          </a:xfrm>
        </p:spPr>
        <p:txBody>
          <a:bodyPr rtlCol="0"/>
          <a:lstStyle>
            <a:defPPr>
              <a:defRPr lang="pl-PL"/>
            </a:defPPr>
          </a:lstStyle>
          <a:p>
            <a:pPr rtl="0"/>
            <a:r>
              <a:rPr lang="pl-PL" dirty="0">
                <a:solidFill>
                  <a:schemeClr val="accent6">
                    <a:lumMod val="75000"/>
                  </a:schemeClr>
                </a:solidFill>
              </a:rPr>
              <a:t>Divisive Analysis Clustering</a:t>
            </a:r>
            <a:r>
              <a:rPr lang="en-US" dirty="0">
                <a:solidFill>
                  <a:schemeClr val="accent6">
                    <a:lumMod val="75000"/>
                  </a:schemeClr>
                </a:solidFill>
              </a:rPr>
              <a:t>:</a:t>
            </a:r>
          </a:p>
          <a:p>
            <a:pPr rtl="0"/>
            <a:r>
              <a:rPr lang="en-US" dirty="0">
                <a:solidFill>
                  <a:schemeClr val="accent6">
                    <a:lumMod val="75000"/>
                  </a:schemeClr>
                </a:solidFill>
              </a:rPr>
              <a:t>A divisive clustering method where all the observations are initially grouped together</a:t>
            </a:r>
            <a:endParaRPr lang="pl-PL" dirty="0">
              <a:solidFill>
                <a:schemeClr val="accent6">
                  <a:lumMod val="75000"/>
                </a:schemeClr>
              </a:solidFill>
            </a:endParaRPr>
          </a:p>
        </p:txBody>
      </p:sp>
      <p:sp>
        <p:nvSpPr>
          <p:cNvPr id="11" name="Numer slajdu — symbol zastępczy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3</a:t>
            </a:fld>
            <a:endParaRPr lang="pl-PL" dirty="0"/>
          </a:p>
        </p:txBody>
      </p:sp>
      <p:sp>
        <p:nvSpPr>
          <p:cNvPr id="5" name="Symbol zastępczy tekstu 4">
            <a:extLst>
              <a:ext uri="{FF2B5EF4-FFF2-40B4-BE49-F238E27FC236}">
                <a16:creationId xmlns:a16="http://schemas.microsoft.com/office/drawing/2014/main" id="{6F9E91E5-D4BF-8E76-B528-1E03A4098B0F}"/>
              </a:ext>
            </a:extLst>
          </p:cNvPr>
          <p:cNvSpPr>
            <a:spLocks noGrp="1"/>
          </p:cNvSpPr>
          <p:nvPr>
            <p:ph type="body" sz="quarter" idx="35"/>
          </p:nvPr>
        </p:nvSpPr>
        <p:spPr>
          <a:xfrm>
            <a:off x="4464997" y="3360802"/>
            <a:ext cx="3241624" cy="1721355"/>
          </a:xfrm>
        </p:spPr>
        <p:txBody>
          <a:bodyPr/>
          <a:lstStyle/>
          <a:p>
            <a:r>
              <a:rPr lang="en-US" dirty="0">
                <a:solidFill>
                  <a:schemeClr val="accent6">
                    <a:lumMod val="75000"/>
                  </a:schemeClr>
                </a:solidFill>
              </a:rPr>
              <a:t>Other methods (not from our documents):</a:t>
            </a:r>
          </a:p>
          <a:p>
            <a:r>
              <a:rPr lang="en-US" dirty="0">
                <a:solidFill>
                  <a:schemeClr val="accent6">
                    <a:lumMod val="75000"/>
                  </a:schemeClr>
                </a:solidFill>
              </a:rPr>
              <a:t>-Hierarchical </a:t>
            </a:r>
          </a:p>
          <a:p>
            <a:r>
              <a:rPr lang="en-US" dirty="0">
                <a:solidFill>
                  <a:schemeClr val="accent6">
                    <a:lumMod val="75000"/>
                  </a:schemeClr>
                </a:solidFill>
              </a:rPr>
              <a:t>-Self-Organizing Maps</a:t>
            </a: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7D4A6-A256-D208-1D8A-9C9E5515135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72F72E-4A3A-8CA8-9686-0270A834E065}"/>
              </a:ext>
            </a:extLst>
          </p:cNvPr>
          <p:cNvSpPr>
            <a:spLocks noGrp="1"/>
          </p:cNvSpPr>
          <p:nvPr>
            <p:ph type="title"/>
          </p:nvPr>
        </p:nvSpPr>
        <p:spPr/>
        <p:txBody>
          <a:bodyPr rtlCol="0"/>
          <a:lstStyle>
            <a:defPPr>
              <a:defRPr lang="pl-PL"/>
            </a:defPPr>
          </a:lstStyle>
          <a:p>
            <a:pPr rtl="0"/>
            <a:r>
              <a:rPr lang="en-US" dirty="0"/>
              <a:t>K-mean algorithm</a:t>
            </a:r>
            <a:endParaRPr lang="pl-PL" dirty="0"/>
          </a:p>
        </p:txBody>
      </p:sp>
      <p:sp>
        <p:nvSpPr>
          <p:cNvPr id="4" name="Tekst — symbol zastępczy 3">
            <a:extLst>
              <a:ext uri="{FF2B5EF4-FFF2-40B4-BE49-F238E27FC236}">
                <a16:creationId xmlns:a16="http://schemas.microsoft.com/office/drawing/2014/main" id="{E1D6BDB5-BA34-A5A9-862A-8C3BD910942E}"/>
              </a:ext>
            </a:extLst>
          </p:cNvPr>
          <p:cNvSpPr>
            <a:spLocks noGrp="1"/>
          </p:cNvSpPr>
          <p:nvPr>
            <p:ph type="body" sz="quarter" idx="30"/>
          </p:nvPr>
        </p:nvSpPr>
        <p:spPr>
          <a:xfrm>
            <a:off x="1025623" y="2530836"/>
            <a:ext cx="6888665" cy="2955563"/>
          </a:xfrm>
        </p:spPr>
        <p:txBody>
          <a:bodyPr rtlCol="0"/>
          <a:lstStyle>
            <a:defPPr>
              <a:defRPr lang="pl-PL"/>
            </a:defPPr>
          </a:lstStyle>
          <a:p>
            <a:pPr rtl="0"/>
            <a:r>
              <a:rPr lang="en-US" dirty="0"/>
              <a:t>The k-means algorithm has two main steps: </a:t>
            </a:r>
          </a:p>
          <a:p>
            <a:pPr rtl="0"/>
            <a:r>
              <a:rPr lang="en-US" dirty="0"/>
              <a:t>1. Initialization: The algorithm places each item into one of k groups. </a:t>
            </a:r>
          </a:p>
          <a:p>
            <a:pPr rtl="0"/>
            <a:r>
              <a:rPr lang="en-US" dirty="0"/>
              <a:t>2. Iteration: The algorithm measures the distance between each item and each group, then moves the item to the closest group.</a:t>
            </a:r>
            <a:endParaRPr lang="pl-PL" dirty="0"/>
          </a:p>
        </p:txBody>
      </p:sp>
      <p:sp>
        <p:nvSpPr>
          <p:cNvPr id="3" name="Tekst — symbol zastępczy 2">
            <a:extLst>
              <a:ext uri="{FF2B5EF4-FFF2-40B4-BE49-F238E27FC236}">
                <a16:creationId xmlns:a16="http://schemas.microsoft.com/office/drawing/2014/main" id="{52BD61AE-D9D2-1600-BC68-5EA9920C7821}"/>
              </a:ext>
            </a:extLst>
          </p:cNvPr>
          <p:cNvSpPr>
            <a:spLocks noGrp="1"/>
          </p:cNvSpPr>
          <p:nvPr>
            <p:ph type="body" sz="quarter" idx="28"/>
          </p:nvPr>
        </p:nvSpPr>
        <p:spPr>
          <a:xfrm>
            <a:off x="1003661" y="5680952"/>
            <a:ext cx="6888665" cy="545246"/>
          </a:xfrm>
        </p:spPr>
        <p:txBody>
          <a:bodyPr rtlCol="0"/>
          <a:lstStyle>
            <a:defPPr>
              <a:defRPr lang="pl-PL"/>
            </a:defPPr>
          </a:lstStyle>
          <a:p>
            <a:pPr marL="0" indent="0">
              <a:buNone/>
            </a:pPr>
            <a:r>
              <a:rPr lang="en-US" dirty="0"/>
              <a:t>        That is a partitional or nonhierarchical clustering method</a:t>
            </a:r>
          </a:p>
        </p:txBody>
      </p:sp>
      <p:sp>
        <p:nvSpPr>
          <p:cNvPr id="18" name="Numer slajdu — symbol zastępczy 17">
            <a:extLst>
              <a:ext uri="{FF2B5EF4-FFF2-40B4-BE49-F238E27FC236}">
                <a16:creationId xmlns:a16="http://schemas.microsoft.com/office/drawing/2014/main" id="{D03029A2-53C6-F800-2287-A70E9E47DA4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4</a:t>
            </a:fld>
            <a:endParaRPr lang="pl-PL" dirty="0"/>
          </a:p>
        </p:txBody>
      </p:sp>
    </p:spTree>
    <p:extLst>
      <p:ext uri="{BB962C8B-B14F-4D97-AF65-F5344CB8AC3E}">
        <p14:creationId xmlns:p14="http://schemas.microsoft.com/office/powerpoint/2010/main" val="170214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5B3C-BD1E-BF9D-D973-5433449005D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6DC592E-D7B3-ABBB-FDE3-602DB549CCA3}"/>
              </a:ext>
            </a:extLst>
          </p:cNvPr>
          <p:cNvSpPr>
            <a:spLocks noGrp="1"/>
          </p:cNvSpPr>
          <p:nvPr>
            <p:ph type="title"/>
          </p:nvPr>
        </p:nvSpPr>
        <p:spPr/>
        <p:txBody>
          <a:bodyPr rtlCol="0"/>
          <a:lstStyle>
            <a:defPPr>
              <a:defRPr lang="pl-PL"/>
            </a:defPPr>
          </a:lstStyle>
          <a:p>
            <a:pPr rtl="0"/>
            <a:r>
              <a:rPr lang="en-US" dirty="0"/>
              <a:t>Our dataset</a:t>
            </a:r>
            <a:endParaRPr lang="pl-PL" dirty="0"/>
          </a:p>
        </p:txBody>
      </p:sp>
      <p:sp>
        <p:nvSpPr>
          <p:cNvPr id="4" name="Tekst — symbol zastępczy 3">
            <a:extLst>
              <a:ext uri="{FF2B5EF4-FFF2-40B4-BE49-F238E27FC236}">
                <a16:creationId xmlns:a16="http://schemas.microsoft.com/office/drawing/2014/main" id="{6E4C6302-BDCD-57D0-E098-D2EEF9FB5A4F}"/>
              </a:ext>
            </a:extLst>
          </p:cNvPr>
          <p:cNvSpPr>
            <a:spLocks noGrp="1"/>
          </p:cNvSpPr>
          <p:nvPr>
            <p:ph type="body" sz="quarter" idx="30"/>
          </p:nvPr>
        </p:nvSpPr>
        <p:spPr>
          <a:xfrm>
            <a:off x="741844" y="2530837"/>
            <a:ext cx="6888665" cy="961087"/>
          </a:xfrm>
        </p:spPr>
        <p:txBody>
          <a:bodyPr rtlCol="0"/>
          <a:lstStyle>
            <a:defPPr>
              <a:defRPr lang="pl-PL"/>
            </a:defPPr>
          </a:lstStyle>
          <a:p>
            <a:pPr rtl="0"/>
            <a:r>
              <a:rPr lang="en-US" dirty="0"/>
              <a:t>We use the provided dataset, which can be found in </a:t>
            </a:r>
            <a:r>
              <a:rPr lang="en-US" i="1" dirty="0"/>
              <a:t>sporulation-filtered.txt </a:t>
            </a:r>
            <a:endParaRPr lang="pl-PL" i="1" dirty="0"/>
          </a:p>
          <a:p>
            <a:pPr rtl="0"/>
            <a:endParaRPr lang="pl-PL" dirty="0"/>
          </a:p>
          <a:p>
            <a:pPr rtl="0"/>
            <a:endParaRPr lang="pl-PL" dirty="0"/>
          </a:p>
        </p:txBody>
      </p:sp>
      <p:sp>
        <p:nvSpPr>
          <p:cNvPr id="3" name="Tekst — symbol zastępczy 2">
            <a:extLst>
              <a:ext uri="{FF2B5EF4-FFF2-40B4-BE49-F238E27FC236}">
                <a16:creationId xmlns:a16="http://schemas.microsoft.com/office/drawing/2014/main" id="{5AF34231-0A01-B617-039B-6CF1A2B22975}"/>
              </a:ext>
            </a:extLst>
          </p:cNvPr>
          <p:cNvSpPr>
            <a:spLocks noGrp="1"/>
          </p:cNvSpPr>
          <p:nvPr>
            <p:ph type="body" sz="quarter" idx="28"/>
          </p:nvPr>
        </p:nvSpPr>
        <p:spPr>
          <a:xfrm>
            <a:off x="747022" y="3617963"/>
            <a:ext cx="6888665" cy="2608235"/>
          </a:xfrm>
        </p:spPr>
        <p:txBody>
          <a:bodyPr rtlCol="0"/>
          <a:lstStyle>
            <a:defPPr>
              <a:defRPr lang="pl-PL"/>
            </a:defPPr>
          </a:lstStyle>
          <a:p>
            <a:pPr rtl="0"/>
            <a:r>
              <a:rPr lang="en-US" dirty="0"/>
              <a:t>8 columns: Genes   t0   t0,5   t2   t5   t7   t9   t11,5 </a:t>
            </a:r>
            <a:endParaRPr lang="pl-PL" dirty="0"/>
          </a:p>
          <a:p>
            <a:pPr rtl="0"/>
            <a:r>
              <a:rPr lang="en-US" dirty="0"/>
              <a:t>Number of genes: 474 (first one is 0-th)</a:t>
            </a:r>
            <a:endParaRPr lang="pl-PL" dirty="0"/>
          </a:p>
          <a:p>
            <a:pPr rtl="0"/>
            <a:r>
              <a:rPr lang="en-US" dirty="0"/>
              <a:t>Number of time intervals: 7</a:t>
            </a:r>
          </a:p>
          <a:p>
            <a:pPr rtl="0"/>
            <a:r>
              <a:rPr lang="en-US" dirty="0"/>
              <a:t>We normalize the dataset:  *drop the ‘Genes’ column </a:t>
            </a:r>
          </a:p>
          <a:p>
            <a:pPr marL="914400" lvl="2" indent="0">
              <a:buNone/>
            </a:pPr>
            <a:r>
              <a:rPr lang="en-US" dirty="0"/>
              <a:t>	             </a:t>
            </a:r>
            <a:r>
              <a:rPr lang="en-US" sz="1600" dirty="0"/>
              <a:t>*conversion values to float from string</a:t>
            </a:r>
          </a:p>
          <a:p>
            <a:pPr marL="914400" lvl="2" indent="0">
              <a:buNone/>
            </a:pPr>
            <a:r>
              <a:rPr lang="en-US" sz="1600" dirty="0"/>
              <a:t>		*quantile normalization</a:t>
            </a:r>
          </a:p>
          <a:p>
            <a:pPr marL="914400" lvl="2" indent="0">
              <a:buNone/>
            </a:pPr>
            <a:endParaRPr lang="en-US" sz="1600" dirty="0"/>
          </a:p>
          <a:p>
            <a:pPr rtl="0"/>
            <a:endParaRPr lang="en-US" dirty="0"/>
          </a:p>
          <a:p>
            <a:pPr marL="0" indent="0" rtl="0">
              <a:buNone/>
            </a:pPr>
            <a:endParaRPr lang="pl-PL" dirty="0"/>
          </a:p>
          <a:p>
            <a:pPr rtl="0"/>
            <a:endParaRPr lang="pl-PL" dirty="0"/>
          </a:p>
        </p:txBody>
      </p:sp>
      <p:sp>
        <p:nvSpPr>
          <p:cNvPr id="18" name="Numer slajdu — symbol zastępczy 17">
            <a:extLst>
              <a:ext uri="{FF2B5EF4-FFF2-40B4-BE49-F238E27FC236}">
                <a16:creationId xmlns:a16="http://schemas.microsoft.com/office/drawing/2014/main" id="{BD2120E6-B826-6D0E-01E8-7407A68282E7}"/>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5</a:t>
            </a:fld>
            <a:endParaRPr lang="pl-PL" dirty="0"/>
          </a:p>
        </p:txBody>
      </p:sp>
      <p:pic>
        <p:nvPicPr>
          <p:cNvPr id="9" name="Obraz 8">
            <a:extLst>
              <a:ext uri="{FF2B5EF4-FFF2-40B4-BE49-F238E27FC236}">
                <a16:creationId xmlns:a16="http://schemas.microsoft.com/office/drawing/2014/main" id="{4D8B295E-35FE-E7A6-30BF-AD1573E40C92}"/>
              </a:ext>
            </a:extLst>
          </p:cNvPr>
          <p:cNvPicPr>
            <a:picLocks noChangeAspect="1"/>
          </p:cNvPicPr>
          <p:nvPr/>
        </p:nvPicPr>
        <p:blipFill>
          <a:blip r:embed="rId3"/>
          <a:stretch>
            <a:fillRect/>
          </a:stretch>
        </p:blipFill>
        <p:spPr>
          <a:xfrm>
            <a:off x="6859996" y="3011380"/>
            <a:ext cx="5020148" cy="1730592"/>
          </a:xfrm>
          <a:prstGeom prst="rect">
            <a:avLst/>
          </a:prstGeom>
        </p:spPr>
      </p:pic>
      <p:pic>
        <p:nvPicPr>
          <p:cNvPr id="6" name="Obraz 5">
            <a:extLst>
              <a:ext uri="{FF2B5EF4-FFF2-40B4-BE49-F238E27FC236}">
                <a16:creationId xmlns:a16="http://schemas.microsoft.com/office/drawing/2014/main" id="{EE869092-E4B0-FF18-0E2E-6DDEA19600DA}"/>
              </a:ext>
            </a:extLst>
          </p:cNvPr>
          <p:cNvPicPr>
            <a:picLocks noChangeAspect="1"/>
          </p:cNvPicPr>
          <p:nvPr/>
        </p:nvPicPr>
        <p:blipFill>
          <a:blip r:embed="rId4"/>
          <a:stretch>
            <a:fillRect/>
          </a:stretch>
        </p:blipFill>
        <p:spPr>
          <a:xfrm>
            <a:off x="7127142" y="4922080"/>
            <a:ext cx="4753002" cy="1608708"/>
          </a:xfrm>
          <a:prstGeom prst="rect">
            <a:avLst/>
          </a:prstGeom>
        </p:spPr>
      </p:pic>
      <p:sp>
        <p:nvSpPr>
          <p:cNvPr id="7" name="Numer slajdu — symbol zastępczy 7">
            <a:extLst>
              <a:ext uri="{FF2B5EF4-FFF2-40B4-BE49-F238E27FC236}">
                <a16:creationId xmlns:a16="http://schemas.microsoft.com/office/drawing/2014/main" id="{020205AD-03FF-DDBE-CBC9-65C5AC046BFE}"/>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rtl="0">
              <a:defRPr lang="pl-PL"/>
            </a:defPPr>
            <a:lvl1pPr marL="0" algn="r" defTabSz="914400" rtl="0" eaLnBrk="1" latinLnBrk="0" hangingPunct="1">
              <a:defRPr lang="pl-PL" sz="1200" kern="1200">
                <a:solidFill>
                  <a:schemeClr val="bg1"/>
                </a:solidFill>
                <a:latin typeface="+mj-lt"/>
                <a:ea typeface="+mn-ea"/>
                <a:cs typeface="Biome" panose="020B0503030204020804" pitchFamily="34" charset="0"/>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5</a:t>
            </a:fld>
            <a:endParaRPr lang="pl-PL" dirty="0"/>
          </a:p>
        </p:txBody>
      </p:sp>
    </p:spTree>
    <p:extLst>
      <p:ext uri="{BB962C8B-B14F-4D97-AF65-F5344CB8AC3E}">
        <p14:creationId xmlns:p14="http://schemas.microsoft.com/office/powerpoint/2010/main" val="83391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C72E1F9F-9217-9C80-DA0E-407E8E3F64C7}"/>
              </a:ext>
            </a:extLst>
          </p:cNvPr>
          <p:cNvPicPr>
            <a:picLocks noGrp="1" noChangeAspect="1"/>
          </p:cNvPicPr>
          <p:nvPr>
            <p:ph sz="quarter" idx="24"/>
          </p:nvPr>
        </p:nvPicPr>
        <p:blipFill>
          <a:blip r:embed="rId3"/>
          <a:stretch>
            <a:fillRect/>
          </a:stretch>
        </p:blipFill>
        <p:spPr>
          <a:xfrm>
            <a:off x="2289142" y="2688025"/>
            <a:ext cx="7613715" cy="2855143"/>
          </a:xfrm>
          <a:noFill/>
        </p:spPr>
      </p:pic>
      <p:sp>
        <p:nvSpPr>
          <p:cNvPr id="6" name="Tytuł 5">
            <a:extLst>
              <a:ext uri="{FF2B5EF4-FFF2-40B4-BE49-F238E27FC236}">
                <a16:creationId xmlns:a16="http://schemas.microsoft.com/office/drawing/2014/main" id="{D1DEB00A-2030-7241-16B2-C12E2800F680}"/>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Creation of data without</a:t>
            </a:r>
            <a:br>
              <a:rPr lang="en-US" dirty="0"/>
            </a:br>
            <a:r>
              <a:rPr lang="en-US" dirty="0"/>
              <a:t> one times step t</a:t>
            </a:r>
            <a:r>
              <a:rPr lang="en-US" sz="2400" b="1" dirty="0"/>
              <a:t>i</a:t>
            </a:r>
            <a:endParaRPr lang="pl-PL" b="1" dirty="0"/>
          </a:p>
        </p:txBody>
      </p:sp>
      <p:sp>
        <p:nvSpPr>
          <p:cNvPr id="11" name="Numer slajdu — symbol zastępczy 7">
            <a:extLst>
              <a:ext uri="{FF2B5EF4-FFF2-40B4-BE49-F238E27FC236}">
                <a16:creationId xmlns:a16="http://schemas.microsoft.com/office/drawing/2014/main" id="{AB8F9C05-6CD4-AA89-A035-702C70049E1C}"/>
              </a:ext>
            </a:extLst>
          </p:cNvPr>
          <p:cNvSpPr>
            <a:spLocks noGrp="1"/>
          </p:cNvSpPr>
          <p:nvPr>
            <p:ph type="sldNum" sz="quarter" idx="12"/>
          </p:nvPr>
        </p:nvSpPr>
        <p:spPr>
          <a:xfrm>
            <a:off x="9140971" y="6226198"/>
            <a:ext cx="2743200" cy="365125"/>
          </a:xfrm>
        </p:spPr>
        <p:txBody>
          <a:bodyPr rtlCol="0"/>
          <a:lstStyle>
            <a:defPPr>
              <a:defRPr lang="pl-PL"/>
            </a:defPPr>
          </a:lstStyle>
          <a:p>
            <a:pPr rtl="0"/>
            <a:fld id="{FE024F78-56A6-7740-B68D-8D4D026EDF3F}" type="slidenum">
              <a:rPr lang="pl-PL" smtClean="0"/>
              <a:pPr rtl="0"/>
              <a:t>6</a:t>
            </a:fld>
            <a:endParaRPr lang="pl-PL" dirty="0"/>
          </a:p>
        </p:txBody>
      </p:sp>
    </p:spTree>
    <p:extLst>
      <p:ext uri="{BB962C8B-B14F-4D97-AF65-F5344CB8AC3E}">
        <p14:creationId xmlns:p14="http://schemas.microsoft.com/office/powerpoint/2010/main" val="1250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E09D-4AD3-C679-2E22-4ACC5E7EC749}"/>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174D9C88-A0FE-0C8F-A506-E377AC4515C8}"/>
              </a:ext>
            </a:extLst>
          </p:cNvPr>
          <p:cNvSpPr>
            <a:spLocks noGrp="1"/>
          </p:cNvSpPr>
          <p:nvPr>
            <p:ph type="title"/>
          </p:nvPr>
        </p:nvSpPr>
        <p:spPr/>
        <p:txBody>
          <a:bodyPr rtlCol="0"/>
          <a:lstStyle>
            <a:defPPr>
              <a:defRPr lang="pl-PL"/>
            </a:defPPr>
          </a:lstStyle>
          <a:p>
            <a:pPr rtl="0"/>
            <a:r>
              <a:rPr lang="en-US" dirty="0"/>
              <a:t>K-means Clustering – implementation of the algorithm</a:t>
            </a:r>
            <a:endParaRPr lang="pl-PL" dirty="0"/>
          </a:p>
        </p:txBody>
      </p:sp>
      <p:sp>
        <p:nvSpPr>
          <p:cNvPr id="8" name="Numer slajdu — symbol zastępczy 7">
            <a:extLst>
              <a:ext uri="{FF2B5EF4-FFF2-40B4-BE49-F238E27FC236}">
                <a16:creationId xmlns:a16="http://schemas.microsoft.com/office/drawing/2014/main" id="{7957CDB4-0259-9F46-8FFD-F34FAC7519E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7</a:t>
            </a:fld>
            <a:endParaRPr lang="pl-PL" dirty="0"/>
          </a:p>
        </p:txBody>
      </p:sp>
      <p:pic>
        <p:nvPicPr>
          <p:cNvPr id="4" name="Symbol zastępczy zawartości 3">
            <a:extLst>
              <a:ext uri="{FF2B5EF4-FFF2-40B4-BE49-F238E27FC236}">
                <a16:creationId xmlns:a16="http://schemas.microsoft.com/office/drawing/2014/main" id="{B8A91DEC-B179-A171-9FAC-6E606515FD3D}"/>
              </a:ext>
            </a:extLst>
          </p:cNvPr>
          <p:cNvPicPr>
            <a:picLocks noGrp="1" noChangeAspect="1"/>
          </p:cNvPicPr>
          <p:nvPr>
            <p:ph sz="quarter" idx="25"/>
          </p:nvPr>
        </p:nvPicPr>
        <p:blipFill>
          <a:blip r:embed="rId3"/>
          <a:srcRect t="12968"/>
          <a:stretch/>
        </p:blipFill>
        <p:spPr>
          <a:xfrm>
            <a:off x="1598203" y="2415062"/>
            <a:ext cx="8995593" cy="3229600"/>
          </a:xfrm>
        </p:spPr>
      </p:pic>
    </p:spTree>
    <p:extLst>
      <p:ext uri="{BB962C8B-B14F-4D97-AF65-F5344CB8AC3E}">
        <p14:creationId xmlns:p14="http://schemas.microsoft.com/office/powerpoint/2010/main" val="331910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0497-B3A4-9CBC-CEF0-D963D212C0BE}"/>
            </a:ext>
          </a:extLst>
        </p:cNvPr>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F0B8F12D-E6D9-D780-2AFF-93FE2DA590F2}"/>
              </a:ext>
            </a:extLst>
          </p:cNvPr>
          <p:cNvPicPr>
            <a:picLocks noGrp="1" noChangeAspect="1"/>
          </p:cNvPicPr>
          <p:nvPr>
            <p:ph sz="quarter" idx="25"/>
          </p:nvPr>
        </p:nvPicPr>
        <p:blipFill>
          <a:blip r:embed="rId3"/>
          <a:srcRect b="4055"/>
          <a:stretch/>
        </p:blipFill>
        <p:spPr>
          <a:xfrm>
            <a:off x="2854206" y="1629804"/>
            <a:ext cx="6483583" cy="1726239"/>
          </a:xfrm>
          <a:noFill/>
        </p:spPr>
      </p:pic>
      <p:sp>
        <p:nvSpPr>
          <p:cNvPr id="6" name="Tytuł 5">
            <a:extLst>
              <a:ext uri="{FF2B5EF4-FFF2-40B4-BE49-F238E27FC236}">
                <a16:creationId xmlns:a16="http://schemas.microsoft.com/office/drawing/2014/main" id="{440FC8A7-B3C2-853E-2298-EA083C4051F9}"/>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execution and results</a:t>
            </a:r>
            <a:endParaRPr lang="pl-PL" dirty="0"/>
          </a:p>
        </p:txBody>
      </p:sp>
      <p:sp>
        <p:nvSpPr>
          <p:cNvPr id="8" name="Numer slajdu — symbol zastępczy 7">
            <a:extLst>
              <a:ext uri="{FF2B5EF4-FFF2-40B4-BE49-F238E27FC236}">
                <a16:creationId xmlns:a16="http://schemas.microsoft.com/office/drawing/2014/main" id="{EE66A9E8-FAC0-87B2-226C-2BAEEAEFD5B9}"/>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8</a:t>
            </a:fld>
            <a:endParaRPr lang="pl-PL"/>
          </a:p>
        </p:txBody>
      </p:sp>
      <p:pic>
        <p:nvPicPr>
          <p:cNvPr id="14" name="Obraz 13">
            <a:extLst>
              <a:ext uri="{FF2B5EF4-FFF2-40B4-BE49-F238E27FC236}">
                <a16:creationId xmlns:a16="http://schemas.microsoft.com/office/drawing/2014/main" id="{C307F4A3-446A-CC3B-7FB3-DFD076D6E49F}"/>
              </a:ext>
            </a:extLst>
          </p:cNvPr>
          <p:cNvPicPr>
            <a:picLocks noChangeAspect="1"/>
          </p:cNvPicPr>
          <p:nvPr/>
        </p:nvPicPr>
        <p:blipFill>
          <a:blip r:embed="rId4"/>
          <a:srcRect t="2824"/>
          <a:stretch/>
        </p:blipFill>
        <p:spPr>
          <a:xfrm>
            <a:off x="3870767" y="3429000"/>
            <a:ext cx="4450459" cy="3162323"/>
          </a:xfrm>
          <a:prstGeom prst="rect">
            <a:avLst/>
          </a:prstGeom>
        </p:spPr>
      </p:pic>
    </p:spTree>
    <p:extLst>
      <p:ext uri="{BB962C8B-B14F-4D97-AF65-F5344CB8AC3E}">
        <p14:creationId xmlns:p14="http://schemas.microsoft.com/office/powerpoint/2010/main" val="227026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76D0-4FF1-7C2C-B75A-1ECDB2BA322A}"/>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C7CA122E-AD57-2C43-95BF-0AB41E415AEF}"/>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counting </a:t>
            </a:r>
            <a:br>
              <a:rPr lang="en-US" dirty="0"/>
            </a:br>
            <a:r>
              <a:rPr lang="pl-PL" dirty="0"/>
              <a:t>the silhoutte index</a:t>
            </a:r>
          </a:p>
        </p:txBody>
      </p:sp>
      <p:sp>
        <p:nvSpPr>
          <p:cNvPr id="8" name="Numer slajdu — symbol zastępczy 7">
            <a:extLst>
              <a:ext uri="{FF2B5EF4-FFF2-40B4-BE49-F238E27FC236}">
                <a16:creationId xmlns:a16="http://schemas.microsoft.com/office/drawing/2014/main" id="{A3D81543-167E-07EF-2A8D-C9EC7FF97714}"/>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9</a:t>
            </a:fld>
            <a:endParaRPr lang="pl-PL"/>
          </a:p>
        </p:txBody>
      </p:sp>
      <p:pic>
        <p:nvPicPr>
          <p:cNvPr id="5" name="Symbol zastępczy zawartości 4">
            <a:extLst>
              <a:ext uri="{FF2B5EF4-FFF2-40B4-BE49-F238E27FC236}">
                <a16:creationId xmlns:a16="http://schemas.microsoft.com/office/drawing/2014/main" id="{95E8383F-050D-037D-8113-B82AF375C08F}"/>
              </a:ext>
            </a:extLst>
          </p:cNvPr>
          <p:cNvPicPr>
            <a:picLocks noGrp="1" noChangeAspect="1"/>
          </p:cNvPicPr>
          <p:nvPr>
            <p:ph sz="quarter" idx="25"/>
          </p:nvPr>
        </p:nvPicPr>
        <p:blipFill>
          <a:blip r:embed="rId3"/>
          <a:stretch>
            <a:fillRect/>
          </a:stretch>
        </p:blipFill>
        <p:spPr>
          <a:xfrm>
            <a:off x="849310" y="2125664"/>
            <a:ext cx="10493375" cy="3665558"/>
          </a:xfrm>
        </p:spPr>
      </p:pic>
    </p:spTree>
    <p:extLst>
      <p:ext uri="{BB962C8B-B14F-4D97-AF65-F5344CB8AC3E}">
        <p14:creationId xmlns:p14="http://schemas.microsoft.com/office/powerpoint/2010/main" val="2485501281"/>
      </p:ext>
    </p:extLst>
  </p:cSld>
  <p:clrMapOvr>
    <a:masterClrMapping/>
  </p:clrMapOvr>
</p:sld>
</file>

<file path=ppt/theme/theme1.xml><?xml version="1.0" encoding="utf-8"?>
<a:theme xmlns:a="http://schemas.openxmlformats.org/drawingml/2006/main" name="Motyw pakietu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08_TF11936837_Win32" id="{E2199BD8-BCBC-4116-874E-CD160B66CA5C}" vid="{BAB6A2D4-46BD-4A69-9BC7-67A5C3F2F162}"/>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Prezentacja wyników badań naukowych</Template>
  <TotalTime>251</TotalTime>
  <Words>865</Words>
  <Application>Microsoft Office PowerPoint</Application>
  <PresentationFormat>Panoramiczny</PresentationFormat>
  <Paragraphs>114</Paragraphs>
  <Slides>20</Slides>
  <Notes>19</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20</vt:i4>
      </vt:variant>
    </vt:vector>
  </HeadingPairs>
  <TitlesOfParts>
    <vt:vector size="29" baseType="lpstr">
      <vt:lpstr>Arial</vt:lpstr>
      <vt:lpstr>Arial Nova</vt:lpstr>
      <vt:lpstr>Biome</vt:lpstr>
      <vt:lpstr>Biome Light</vt:lpstr>
      <vt:lpstr>Calibri</vt:lpstr>
      <vt:lpstr>Inter</vt:lpstr>
      <vt:lpstr>Segoe UI</vt:lpstr>
      <vt:lpstr>Segoe UI Historic</vt:lpstr>
      <vt:lpstr>Motyw pakietu Office</vt:lpstr>
      <vt:lpstr>Clustering</vt:lpstr>
      <vt:lpstr>Problem</vt:lpstr>
      <vt:lpstr>Possible methods</vt:lpstr>
      <vt:lpstr>K-mean algorithm</vt:lpstr>
      <vt:lpstr>Our dataset</vt:lpstr>
      <vt:lpstr>Creation of data without  one times step ti</vt:lpstr>
      <vt:lpstr>K-means Clustering – implementation of the algorithm</vt:lpstr>
      <vt:lpstr>K-means Clustering – execution and results</vt:lpstr>
      <vt:lpstr>K-means Clustering - counting  the silhoutte index</vt:lpstr>
      <vt:lpstr>K-means Clustering – evaluating clustering performance</vt:lpstr>
      <vt:lpstr>Comparison with existing results 1</vt:lpstr>
      <vt:lpstr>Comparison with existing results 2</vt:lpstr>
      <vt:lpstr>Comparison with existing results 3</vt:lpstr>
      <vt:lpstr>Comparison with existing results 3</vt:lpstr>
      <vt:lpstr>Average temporal profiles</vt:lpstr>
      <vt:lpstr>Normalizing the data to start at 0 at time step 0</vt:lpstr>
      <vt:lpstr>Comparison of the results</vt:lpstr>
      <vt:lpstr>Conclusions</vt:lpstr>
      <vt:lpstr>Used sources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Tomasz Janeczko</dc:creator>
  <cp:lastModifiedBy>Tomasz Janeczko</cp:lastModifiedBy>
  <cp:revision>7</cp:revision>
  <dcterms:created xsi:type="dcterms:W3CDTF">2024-10-20T11:56:31Z</dcterms:created>
  <dcterms:modified xsi:type="dcterms:W3CDTF">2024-10-23T15:27:13Z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